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00" r:id="rId2"/>
    <p:sldId id="308" r:id="rId3"/>
    <p:sldId id="337" r:id="rId4"/>
    <p:sldId id="364" r:id="rId5"/>
    <p:sldId id="313" r:id="rId6"/>
    <p:sldId id="339" r:id="rId7"/>
    <p:sldId id="289" r:id="rId8"/>
    <p:sldId id="343" r:id="rId9"/>
    <p:sldId id="320" r:id="rId10"/>
    <p:sldId id="321" r:id="rId11"/>
    <p:sldId id="322" r:id="rId12"/>
    <p:sldId id="285" r:id="rId13"/>
    <p:sldId id="286" r:id="rId14"/>
    <p:sldId id="365" r:id="rId15"/>
    <p:sldId id="263" r:id="rId16"/>
    <p:sldId id="315" r:id="rId17"/>
    <p:sldId id="312" r:id="rId18"/>
    <p:sldId id="297" r:id="rId19"/>
    <p:sldId id="324" r:id="rId20"/>
    <p:sldId id="311" r:id="rId21"/>
    <p:sldId id="342" r:id="rId22"/>
    <p:sldId id="317" r:id="rId23"/>
    <p:sldId id="383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CC"/>
    <a:srgbClr val="993300"/>
    <a:srgbClr val="CC0066"/>
    <a:srgbClr val="996633"/>
    <a:srgbClr val="008080"/>
    <a:srgbClr val="6600CC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66BF3-3218-4A5F-9D15-F6BAC5A33D9E}" type="datetimeFigureOut">
              <a:rPr lang="zh-CN" altLang="en-US" smtClean="0"/>
              <a:pPr/>
              <a:t>2018-01-06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16FC4-4A59-44EF-8E47-D1FA3CC5DB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6622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5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16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22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16FC4-4A59-44EF-8E47-D1FA3CC5DBD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92057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16FC4-4A59-44EF-8E47-D1FA3CC5DBDB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60664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16FC4-4A59-44EF-8E47-D1FA3CC5DBDB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4853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DB134-496A-43F5-AAC4-29493B08864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1423172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3EE1A-94B2-4617-91DF-6A103837404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3771153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E02C0-D802-4BF9-B724-4E1DDA77A80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10596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09E18-4777-47A7-87B2-47EE4678245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350225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5544F-63C8-43E5-84FA-8B4B50285FC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416807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51738-38FF-4FB9-899B-7B8907B6B3A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2007694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70D43-FA4A-47A5-B444-28D4046F2F5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4155262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5D19F-2529-4F6D-A9E4-1A69F88B9B4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2419613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B2788-C3B2-4EFB-9079-872A218FC49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4917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1A227-4D1F-44B0-A260-9FE42965050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1812067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33C12-E1F9-4E77-BC56-8F5F6FC465F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="" xmlns:p14="http://schemas.microsoft.com/office/powerpoint/2010/main" val="228736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D26267-F699-4BDF-9C3B-478BBC87FBF6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c_27081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WordArt 3"/>
          <p:cNvSpPr>
            <a:spLocks noChangeArrowheads="1" noChangeShapeType="1"/>
          </p:cNvSpPr>
          <p:nvPr/>
        </p:nvSpPr>
        <p:spPr bwMode="auto">
          <a:xfrm rot="480000">
            <a:off x="452985" y="737998"/>
            <a:ext cx="5251937" cy="175671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64053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4800" dirty="0" smtClean="0">
                <a:ln w="9525" cmpd="sng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4920000" scaled="1"/>
                </a:gradFill>
                <a:latin typeface="宋体"/>
                <a:ea typeface="宋体"/>
              </a:rPr>
              <a:t>我</a:t>
            </a:r>
            <a:r>
              <a:rPr lang="zh-CN" altLang="en-US" sz="4800" dirty="0">
                <a:ln w="9525" cmpd="sng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4920000" scaled="1"/>
                </a:gradFill>
                <a:latin typeface="宋体"/>
                <a:ea typeface="宋体"/>
              </a:rPr>
              <a:t>的舞台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3810000"/>
            <a:ext cx="7681913" cy="2833688"/>
          </a:xfrm>
        </p:spPr>
        <p:txBody>
          <a:bodyPr/>
          <a:lstStyle/>
          <a:p>
            <a:r>
              <a:rPr lang="zh-CN" sz="3600" b="1">
                <a:solidFill>
                  <a:srgbClr val="0000FF"/>
                </a:solidFill>
                <a:ea typeface="华文中宋" pitchFamily="2" charset="-122"/>
              </a:rPr>
              <a:t>舞台对我有着神奇的吸引力。</a:t>
            </a:r>
          </a:p>
          <a:p>
            <a:r>
              <a:rPr lang="zh-CN" sz="3600" b="1">
                <a:solidFill>
                  <a:srgbClr val="0000FF"/>
                </a:solidFill>
                <a:ea typeface="华文中宋" pitchFamily="2" charset="-122"/>
              </a:rPr>
              <a:t>我在舞台上慢慢长大，舞台如一炉火，炼就了我的勇气和毅力。</a:t>
            </a:r>
          </a:p>
        </p:txBody>
      </p:sp>
      <p:grpSp>
        <p:nvGrpSpPr>
          <p:cNvPr id="12291" name="Group 3"/>
          <p:cNvGrpSpPr>
            <a:grpSpLocks noChangeAspect="1"/>
          </p:cNvGrpSpPr>
          <p:nvPr/>
        </p:nvGrpSpPr>
        <p:grpSpPr bwMode="auto">
          <a:xfrm>
            <a:off x="590550" y="1460500"/>
            <a:ext cx="7961313" cy="1933575"/>
            <a:chOff x="0" y="0"/>
            <a:chExt cx="5015" cy="1218"/>
          </a:xfrm>
        </p:grpSpPr>
        <p:pic>
          <p:nvPicPr>
            <p:cNvPr id="12292" name="Picture 4" descr="20058315262657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9" y="0"/>
              <a:ext cx="1746" cy="1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3" name="Picture 5" descr="200682615505417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" y="12"/>
              <a:ext cx="1494" cy="1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4" name="Picture 6" descr="100534_wushuang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"/>
              <a:ext cx="1555" cy="1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304800"/>
            <a:ext cx="6324600" cy="2022475"/>
          </a:xfrm>
        </p:spPr>
        <p:txBody>
          <a:bodyPr/>
          <a:lstStyle/>
          <a:p>
            <a:pPr algn="l"/>
            <a:r>
              <a:rPr lang="zh-CN" altLang="en-US" sz="2800" dirty="0">
                <a:solidFill>
                  <a:srgbClr val="FF33CC"/>
                </a:solidFill>
              </a:rPr>
              <a:t>       </a:t>
            </a:r>
            <a:r>
              <a:rPr lang="zh-CN" altLang="en-US" sz="3600" b="1" dirty="0">
                <a:solidFill>
                  <a:srgbClr val="009900"/>
                </a:solidFill>
                <a:ea typeface="华文中宋" pitchFamily="2" charset="-122"/>
              </a:rPr>
              <a:t>2、</a:t>
            </a:r>
            <a:r>
              <a:rPr lang="zh-CN" altLang="en-US" sz="2800" b="1" dirty="0">
                <a:solidFill>
                  <a:srgbClr val="0000FF"/>
                </a:solidFill>
                <a:ea typeface="华文中宋" pitchFamily="2" charset="-122"/>
              </a:rPr>
              <a:t>为什么说</a:t>
            </a:r>
            <a:r>
              <a:rPr lang="zh-CN" altLang="en-US" sz="2800" b="1" dirty="0">
                <a:solidFill>
                  <a:srgbClr val="0000FF"/>
                </a:solidFill>
                <a:latin typeface="华文中宋"/>
                <a:ea typeface="华文中宋" pitchFamily="2" charset="-122"/>
              </a:rPr>
              <a:t>“</a:t>
            </a:r>
            <a:r>
              <a:rPr lang="zh-CN" altLang="en-US" sz="2800" b="1" dirty="0">
                <a:solidFill>
                  <a:srgbClr val="0000FF"/>
                </a:solidFill>
                <a:ea typeface="华文中宋" pitchFamily="2" charset="-122"/>
              </a:rPr>
              <a:t>舞台对我有着神奇的吸引力</a:t>
            </a:r>
            <a:r>
              <a:rPr lang="zh-CN" altLang="en-US" sz="2800" b="1" dirty="0">
                <a:solidFill>
                  <a:srgbClr val="0000FF"/>
                </a:solidFill>
                <a:latin typeface="华文中宋"/>
                <a:ea typeface="华文中宋" pitchFamily="2" charset="-122"/>
              </a:rPr>
              <a:t>”</a:t>
            </a:r>
            <a:r>
              <a:rPr lang="zh-CN" altLang="en-US" sz="2800" b="1" dirty="0">
                <a:solidFill>
                  <a:srgbClr val="0000FF"/>
                </a:solidFill>
                <a:ea typeface="华文中宋" pitchFamily="2" charset="-122"/>
              </a:rPr>
              <a:t>，文中哪些事例可以表明这一点？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305800" cy="3575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zh-CN" sz="3600" b="1" dirty="0">
                <a:solidFill>
                  <a:srgbClr val="FF33CC"/>
                </a:solidFill>
              </a:rPr>
              <a:t>1</a:t>
            </a:r>
            <a:r>
              <a:rPr lang="zh-CN" sz="3600" b="1" dirty="0">
                <a:solidFill>
                  <a:srgbClr val="FF33CC"/>
                </a:solidFill>
              </a:rPr>
              <a:t>、在娘胎里，“我”就“登台唱戏”。</a:t>
            </a:r>
          </a:p>
          <a:p>
            <a:pPr>
              <a:lnSpc>
                <a:spcPct val="90000"/>
              </a:lnSpc>
            </a:pPr>
            <a:r>
              <a:rPr lang="zh-CN" altLang="zh-CN" sz="3600" b="1" dirty="0">
                <a:solidFill>
                  <a:srgbClr val="FF33CC"/>
                </a:solidFill>
              </a:rPr>
              <a:t>2</a:t>
            </a:r>
            <a:r>
              <a:rPr lang="zh-CN" sz="3600" b="1" dirty="0">
                <a:solidFill>
                  <a:srgbClr val="FF33CC"/>
                </a:solidFill>
              </a:rPr>
              <a:t>、刚会走路，“我”就在小床上模仿母亲“演戏”。</a:t>
            </a:r>
          </a:p>
          <a:p>
            <a:pPr>
              <a:lnSpc>
                <a:spcPct val="90000"/>
              </a:lnSpc>
            </a:pPr>
            <a:r>
              <a:rPr lang="zh-CN" altLang="zh-CN" sz="3600" b="1" dirty="0">
                <a:solidFill>
                  <a:srgbClr val="FF33CC"/>
                </a:solidFill>
              </a:rPr>
              <a:t>3</a:t>
            </a:r>
            <a:r>
              <a:rPr lang="zh-CN" sz="3600" b="1" dirty="0">
                <a:solidFill>
                  <a:srgbClr val="FF33CC"/>
                </a:solidFill>
              </a:rPr>
              <a:t>、后来，“我”一直跟随母亲演出。</a:t>
            </a:r>
          </a:p>
          <a:p>
            <a:pPr>
              <a:lnSpc>
                <a:spcPct val="90000"/>
              </a:lnSpc>
            </a:pPr>
            <a:r>
              <a:rPr lang="zh-CN" altLang="zh-CN" sz="3600" b="1" dirty="0">
                <a:solidFill>
                  <a:srgbClr val="FF33CC"/>
                </a:solidFill>
              </a:rPr>
              <a:t>4</a:t>
            </a:r>
            <a:r>
              <a:rPr lang="zh-CN" sz="3600" b="1" dirty="0">
                <a:solidFill>
                  <a:srgbClr val="FF33CC"/>
                </a:solidFill>
              </a:rPr>
              <a:t>、六岁时，“我”正式“拜师学艺”。</a:t>
            </a:r>
          </a:p>
          <a:p>
            <a:pPr>
              <a:lnSpc>
                <a:spcPct val="90000"/>
              </a:lnSpc>
            </a:pPr>
            <a:r>
              <a:rPr lang="zh-CN" altLang="zh-CN" sz="3600" b="1" dirty="0">
                <a:solidFill>
                  <a:srgbClr val="FF33CC"/>
                </a:solidFill>
              </a:rPr>
              <a:t>5</a:t>
            </a:r>
            <a:r>
              <a:rPr lang="zh-CN" sz="3600" b="1" dirty="0">
                <a:solidFill>
                  <a:srgbClr val="FF33CC"/>
                </a:solidFill>
              </a:rPr>
              <a:t>、几年后，“我”在大师面前认真演戏。</a:t>
            </a:r>
          </a:p>
        </p:txBody>
      </p:sp>
      <p:pic>
        <p:nvPicPr>
          <p:cNvPr id="13316" name="Picture 4" descr="Gif0405_0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912813"/>
            <a:ext cx="1543050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020245_639f3cb58f"/>
          <p:cNvPicPr>
            <a:picLocks noChangeAspect="1" noChangeArrowheads="1"/>
          </p:cNvPicPr>
          <p:nvPr/>
        </p:nvPicPr>
        <p:blipFill>
          <a:blip r:embed="rId2" cstate="email">
            <a:lum bright="6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38200" y="914400"/>
            <a:ext cx="75438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dirty="0">
                <a:ea typeface="隶书" pitchFamily="49" charset="-122"/>
              </a:rPr>
              <a:t>      </a:t>
            </a:r>
            <a:r>
              <a:rPr lang="zh-CN" altLang="en-US" sz="3600" b="1" dirty="0">
                <a:solidFill>
                  <a:srgbClr val="000000"/>
                </a:solidFill>
                <a:ea typeface="隶书" pitchFamily="49" charset="-122"/>
              </a:rPr>
              <a:t>①一次，小花猫看得兴起，竟蹿上了床。我为赶它下“台”，脚下没留神，一个倒栽葱，摔下床来，直摔得我眼冒金星，半天没缓过劲儿来。</a:t>
            </a:r>
            <a:r>
              <a:rPr lang="zh-CN" altLang="en-US" sz="3600" dirty="0">
                <a:solidFill>
                  <a:srgbClr val="000000"/>
                </a:solidFill>
                <a:ea typeface="隶书" pitchFamily="49" charset="-122"/>
              </a:rPr>
              <a:t> </a:t>
            </a:r>
            <a:endParaRPr lang="en-US" sz="3600" dirty="0">
              <a:solidFill>
                <a:srgbClr val="000000"/>
              </a:solidFill>
              <a:ea typeface="隶书" pitchFamily="49" charset="-122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3200400"/>
            <a:ext cx="7848600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rgbClr val="993300"/>
                </a:solidFill>
                <a:ea typeface="楷体_GB2312" pitchFamily="49" charset="-122"/>
              </a:rPr>
              <a:t>       “</a:t>
            </a:r>
            <a:r>
              <a:rPr lang="zh-CN" sz="3200" b="1" dirty="0">
                <a:solidFill>
                  <a:srgbClr val="993300"/>
                </a:solidFill>
                <a:ea typeface="楷体_GB2312" pitchFamily="49" charset="-122"/>
              </a:rPr>
              <a:t>我”的观众无处不在，就连小花猫也成了“我”的观众。一个“蹿”字生动地写出了小花猫的可爱，而对“我”的描写更是充满了童趣，一个活泼可爱、热爱艺术的孩童的形象活生生地出现在我们面前，使人忍俊不禁。</a:t>
            </a:r>
          </a:p>
        </p:txBody>
      </p:sp>
      <p:sp>
        <p:nvSpPr>
          <p:cNvPr id="14341" name="WordArt 5"/>
          <p:cNvSpPr>
            <a:spLocks noChangeArrowheads="1" noChangeShapeType="1"/>
          </p:cNvSpPr>
          <p:nvPr/>
        </p:nvSpPr>
        <p:spPr bwMode="auto">
          <a:xfrm>
            <a:off x="228600" y="152400"/>
            <a:ext cx="2286000" cy="687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2700" cmpd="sng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重点句子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4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1020245_639f3cb58f"/>
          <p:cNvPicPr>
            <a:picLocks noChangeAspect="1" noChangeArrowheads="1"/>
          </p:cNvPicPr>
          <p:nvPr/>
        </p:nvPicPr>
        <p:blipFill>
          <a:blip r:embed="rId2" cstate="email">
            <a:lum bright="6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81000" y="76200"/>
            <a:ext cx="85344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3600" dirty="0">
                <a:ea typeface="隶书" pitchFamily="49" charset="-122"/>
              </a:rPr>
              <a:t>　    </a:t>
            </a:r>
            <a:r>
              <a:rPr lang="zh-CN" sz="3600" b="1" dirty="0">
                <a:solidFill>
                  <a:srgbClr val="000000"/>
                </a:solidFill>
                <a:ea typeface="隶书" pitchFamily="49" charset="-122"/>
              </a:rPr>
              <a:t>②每次演出，我一定要到台上去看，即使被挤在厚厚的幕布里，憋闷得满头是汗，也兴味盎然。</a:t>
            </a:r>
            <a:r>
              <a:rPr lang="zh-CN" sz="3600" dirty="0">
                <a:solidFill>
                  <a:srgbClr val="000000"/>
                </a:solidFill>
                <a:ea typeface="隶书" pitchFamily="49" charset="-122"/>
              </a:rPr>
              <a:t> </a:t>
            </a:r>
            <a:r>
              <a:rPr lang="zh-CN" dirty="0"/>
              <a:t>　　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81000" y="1752600"/>
            <a:ext cx="83820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993300"/>
                </a:solidFill>
                <a:ea typeface="楷体_GB2312" pitchFamily="49" charset="-122"/>
              </a:rPr>
              <a:t>        “兴味盎然”，课文指“我”看戏的兴趣很浓。“憋闷”一词写出了“我”热得难受。台上在演出，一个小女孩钻在幕布里看戏，看在眼里，记在心里，虽满头大汗却兴味盎然，怪不得母亲的学生忘记台词的时候，会向“我”请教。透过厚厚的幕布，我们看到了一个孩子对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49" charset="-122"/>
              </a:rPr>
              <a:t>评剧</a:t>
            </a:r>
            <a:r>
              <a:rPr lang="zh-CN" altLang="en-US" sz="3200" b="1" dirty="0">
                <a:solidFill>
                  <a:srgbClr val="993300"/>
                </a:solidFill>
                <a:ea typeface="楷体_GB2312" pitchFamily="49" charset="-122"/>
              </a:rPr>
              <a:t>的钟爱，那么形象，那么生动。不难看出，“我”的成功离不开艺术的熏陶，母亲对艺术的执着和热爱深深地影响了“我”，小小的心灵里埋下了艺术的种子。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020245_639f3cb58f"/>
          <p:cNvPicPr>
            <a:picLocks noChangeAspect="1" noChangeArrowheads="1"/>
          </p:cNvPicPr>
          <p:nvPr/>
        </p:nvPicPr>
        <p:blipFill>
          <a:blip r:embed="rId2" cstate="email">
            <a:lum bright="6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81000" y="76200"/>
            <a:ext cx="85344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3333CC"/>
                </a:solidFill>
                <a:ea typeface="隶书" pitchFamily="49" charset="-122"/>
              </a:rPr>
              <a:t>评剧</a:t>
            </a:r>
            <a:r>
              <a:rPr lang="zh-CN" altLang="en-US" sz="3600" b="1">
                <a:solidFill>
                  <a:srgbClr val="FF0000"/>
                </a:solidFill>
                <a:ea typeface="隶书" pitchFamily="49" charset="-122"/>
              </a:rPr>
              <a:t>介绍 ：</a:t>
            </a:r>
            <a:r>
              <a:rPr lang="zh-CN" altLang="en-US"/>
              <a:t>　　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52400" y="685800"/>
            <a:ext cx="88392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/>
              <a:t>        </a:t>
            </a:r>
            <a:r>
              <a:rPr lang="zh-CN" altLang="en-US" sz="3200">
                <a:solidFill>
                  <a:srgbClr val="3333CC"/>
                </a:solidFill>
              </a:rPr>
              <a:t>评剧</a:t>
            </a:r>
            <a:r>
              <a:rPr lang="zh-CN" altLang="en-US" sz="3200"/>
              <a:t>是流传于中国北方的一个戏曲剧种，全国五大戏曲剧种之一。清末在河北滦县一带的小曲“对口莲花落”基础上形成，先是在河北农村流行，后进入唐山，称“唐山落子”。20世纪20年代左右流行于东北地区，出现了一批女演员。20世纪30年代以后，评剧表演在京剧、河北梆子等剧种影响下日趋成熟，出现了李金顺、刘翠霞、白玉霜、喜彩莲、爱莲君等流派。1950年以后，以《小女婿》《刘巧儿》《花为媒》《杨三姐告状》《秦香莲》等剧目在全国产生很大影响，出现</a:t>
            </a:r>
            <a:r>
              <a:rPr lang="zh-CN" altLang="en-US" sz="3200">
                <a:solidFill>
                  <a:srgbClr val="3333CC"/>
                </a:solidFill>
              </a:rPr>
              <a:t>新凤霞</a:t>
            </a:r>
            <a:r>
              <a:rPr lang="zh-CN" altLang="en-US" sz="3200"/>
              <a:t>、小白玉霜、魏荣元等著名演员。现在评剧仍在华北、东北一带流行。</a:t>
            </a:r>
          </a:p>
        </p:txBody>
      </p:sp>
    </p:spTree>
  </p:cSld>
  <p:clrMapOvr>
    <a:masterClrMapping/>
  </p:clrMapOvr>
  <p:transition spd="med"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1020245_639f3cb58f"/>
          <p:cNvPicPr>
            <a:picLocks noChangeAspect="1" noChangeArrowheads="1"/>
          </p:cNvPicPr>
          <p:nvPr/>
        </p:nvPicPr>
        <p:blipFill>
          <a:blip r:embed="rId2" cstate="email">
            <a:lum bright="6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81000" y="1143000"/>
            <a:ext cx="83058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600" dirty="0">
                <a:ea typeface="隶书" pitchFamily="49" charset="-122"/>
              </a:rPr>
              <a:t>       </a:t>
            </a:r>
            <a:r>
              <a:rPr lang="zh-CN" altLang="zh-CN" sz="3600" b="1" dirty="0">
                <a:solidFill>
                  <a:srgbClr val="000000"/>
                </a:solidFill>
                <a:ea typeface="隶书" pitchFamily="49" charset="-122"/>
              </a:rPr>
              <a:t>③</a:t>
            </a:r>
            <a:r>
              <a:rPr lang="zh-CN" sz="3600" b="1" dirty="0">
                <a:solidFill>
                  <a:srgbClr val="000000"/>
                </a:solidFill>
                <a:ea typeface="隶书" pitchFamily="49" charset="-122"/>
              </a:rPr>
              <a:t>六岁的小女孩柔弱的身体成了黑脸大汉手中的一块生面团，翻过来、  过去、立起来、横过去，抻、拉、压、拽，为所欲为，奶奶看不过我被整得满脸的泪水和汗水，每次都目不忍视地躲到里屋。</a:t>
            </a:r>
          </a:p>
        </p:txBody>
      </p:sp>
      <p:pic>
        <p:nvPicPr>
          <p:cNvPr id="17412" name="Picture 4" descr="W020080721415689556628"/>
          <p:cNvPicPr>
            <a:picLocks noChangeAspect="1" noChangeArrowheads="1"/>
          </p:cNvPicPr>
          <p:nvPr/>
        </p:nvPicPr>
        <p:blipFill>
          <a:blip r:embed="rId3">
            <a:lum bright="-12000" contrast="6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1828800"/>
            <a:ext cx="357188" cy="381000"/>
          </a:xfrm>
          <a:prstGeom prst="rect">
            <a:avLst/>
          </a:prstGeom>
          <a:solidFill>
            <a:srgbClr val="FF0000">
              <a:alpha val="0"/>
            </a:srgbClr>
          </a:solidFill>
          <a:ln w="9525" cap="flat" cmpd="sng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1020245_639f3cb58f"/>
          <p:cNvPicPr>
            <a:picLocks noChangeAspect="1" noChangeArrowheads="1"/>
          </p:cNvPicPr>
          <p:nvPr/>
        </p:nvPicPr>
        <p:blipFill>
          <a:blip r:embed="rId3" cstate="email">
            <a:lum bright="6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76200" y="152400"/>
            <a:ext cx="8991600" cy="649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2800" b="1">
                <a:solidFill>
                  <a:srgbClr val="993300"/>
                </a:solidFill>
                <a:ea typeface="楷体_GB2312" pitchFamily="49" charset="-122"/>
              </a:rPr>
              <a:t>        “</a:t>
            </a:r>
            <a:r>
              <a:rPr lang="zh-CN" sz="2800" b="1">
                <a:solidFill>
                  <a:srgbClr val="993300"/>
                </a:solidFill>
                <a:ea typeface="楷体_GB2312" pitchFamily="49" charset="-122"/>
              </a:rPr>
              <a:t>拽”，从一侧或一端托起沉重的物体，课文指师傅从“我”身体的一侧托起我。“抻”，拉；扯。课文指师傅像拉面条一样地拉“我”的身体。“目不忍视”，眼睛不忍看，形容“我”练功的样子很可怜。俗话说“台上一分钟，台下十年功”，“我”的成功除了家庭的熏陶，更离不开“我”常年不懈的努力。“黑脸大汉”指的是师傅给人以威严的感觉；“生面团”写出了“我”身体的柔弱。“为所欲为”的意思是想怎样干就怎样干，大多指干坏事，这里反映了师傅对“我”的严格要求。作者抓住这几个动作，写出了“我”学艺的艰辛。满脸的泪水和汗水，使奶奶心疼，但是奶奶并没有阻止师傅的“为所欲为”，而是“目不忍视地躲到里屋”，这并不是奶奶对“我”的无情，而是饱含着奶奶对“我”的厚望。在这里，我们体会到了作者的用词是多么的精妙，更深刻地体会到了“我”这个被宠坏的小公主的勇气和毅力以及对艺术的执着追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7"/>
          <p:cNvPicPr>
            <a:picLocks noChangeAspect="1" noChangeArrowheads="1"/>
          </p:cNvPicPr>
          <p:nvPr/>
        </p:nvPicPr>
        <p:blipFill>
          <a:blip r:embed="rId2" cstate="email">
            <a:lum bright="72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53" y="1295456"/>
            <a:ext cx="8153294" cy="47244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zh-CN" sz="3600" b="1" dirty="0"/>
              <a:t>       </a:t>
            </a:r>
            <a:r>
              <a:rPr lang="zh-CN" altLang="zh-CN" sz="3600" b="1" dirty="0">
                <a:solidFill>
                  <a:srgbClr val="FF0000"/>
                </a:solidFill>
              </a:rPr>
              <a:t>  </a:t>
            </a:r>
            <a:r>
              <a:rPr lang="zh-CN" altLang="zh-CN" b="1" dirty="0">
                <a:solidFill>
                  <a:srgbClr val="FF0000"/>
                </a:solidFill>
              </a:rPr>
              <a:t>“</a:t>
            </a:r>
            <a:r>
              <a:rPr lang="zh-CN" b="1" dirty="0">
                <a:solidFill>
                  <a:srgbClr val="FF0000"/>
                </a:solidFill>
              </a:rPr>
              <a:t>我”在艺术上的成功离不开家庭的熏陶，特别是离不开母亲的影响，母亲对艺术孜孜不倦的追求，深深地感染了“我”。但是，“我”的成功更离不开“我”在艺术舞台上练就的勇气和力量。</a:t>
            </a:r>
          </a:p>
          <a:p>
            <a:pPr>
              <a:buFontTx/>
              <a:buNone/>
            </a:pPr>
            <a:r>
              <a:rPr lang="zh-CN" sz="3600" b="1" dirty="0"/>
              <a:t>          </a:t>
            </a:r>
            <a:r>
              <a:rPr lang="zh-CN" b="1" dirty="0"/>
              <a:t>在“艺术和生活”的舞台上，勇气和力量让人走向成功，同时，课文还含蓄地阐述了“</a:t>
            </a:r>
            <a:r>
              <a:rPr lang="zh-CN" b="1" dirty="0">
                <a:solidFill>
                  <a:srgbClr val="3333CC"/>
                </a:solidFill>
              </a:rPr>
              <a:t>老实做人，认真演戏</a:t>
            </a:r>
            <a:r>
              <a:rPr lang="zh-CN" b="1" dirty="0"/>
              <a:t>”的道理。</a:t>
            </a:r>
          </a:p>
        </p:txBody>
      </p:sp>
      <p:sp>
        <p:nvSpPr>
          <p:cNvPr id="19460" name="WordArt 4"/>
          <p:cNvSpPr>
            <a:spLocks noChangeArrowheads="1" noChangeShapeType="1"/>
          </p:cNvSpPr>
          <p:nvPr/>
        </p:nvSpPr>
        <p:spPr bwMode="auto">
          <a:xfrm>
            <a:off x="762100" y="457278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2700" cmpd="sng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理解感悟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7"/>
          <p:cNvPicPr>
            <a:picLocks noChangeAspect="1" noChangeArrowheads="1"/>
          </p:cNvPicPr>
          <p:nvPr/>
        </p:nvPicPr>
        <p:blipFill>
          <a:blip r:embed="rId2" cstate="email">
            <a:lum bright="72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85800" y="533400"/>
            <a:ext cx="7848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/>
              <a:t>       ●</a:t>
            </a:r>
            <a:r>
              <a:rPr lang="zh-CN" sz="3200" b="1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你从哪里看出舞台和</a:t>
            </a:r>
            <a:r>
              <a:rPr lang="zh-CN" sz="3200" b="1">
                <a:solidFill>
                  <a:srgbClr val="000000"/>
                </a:solidFill>
                <a:latin typeface="Arial"/>
                <a:ea typeface="华文新魏" pitchFamily="2" charset="-122"/>
              </a:rPr>
              <a:t>“</a:t>
            </a:r>
            <a:r>
              <a:rPr lang="zh-CN" sz="3200" b="1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我</a:t>
            </a:r>
            <a:r>
              <a:rPr lang="zh-CN" sz="3200" b="1">
                <a:solidFill>
                  <a:srgbClr val="000000"/>
                </a:solidFill>
                <a:latin typeface="Arial"/>
                <a:ea typeface="华文新魏" pitchFamily="2" charset="-122"/>
              </a:rPr>
              <a:t>”</a:t>
            </a:r>
            <a:r>
              <a:rPr lang="zh-CN" sz="3200" b="1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结下了不解之缘？找出课文中有关的描写。</a:t>
            </a:r>
            <a:r>
              <a:rPr lang="zh-CN" sz="3200" b="1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09600" y="1746250"/>
            <a:ext cx="8153400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dirty="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sz="2800" b="1" dirty="0">
                <a:solidFill>
                  <a:srgbClr val="3333CC"/>
                </a:solidFill>
                <a:latin typeface="华文中宋" pitchFamily="2" charset="-122"/>
                <a:ea typeface="华文中宋" pitchFamily="2" charset="-122"/>
              </a:rPr>
              <a:t>据说，我在娘胎时，就“登台唱戏”了</a:t>
            </a:r>
            <a:r>
              <a:rPr lang="zh-CN" altLang="zh-CN" sz="2800" b="1" dirty="0">
                <a:solidFill>
                  <a:srgbClr val="3333CC"/>
                </a:solidFill>
                <a:latin typeface="华文中宋" pitchFamily="2" charset="-122"/>
                <a:ea typeface="华文中宋" pitchFamily="2" charset="-122"/>
              </a:rPr>
              <a:t>——</a:t>
            </a:r>
            <a:r>
              <a:rPr lang="zh-CN" sz="2800" b="1" dirty="0">
                <a:solidFill>
                  <a:srgbClr val="3333CC"/>
                </a:solidFill>
                <a:latin typeface="华文中宋" pitchFamily="2" charset="-122"/>
                <a:ea typeface="华文中宋" pitchFamily="2" charset="-122"/>
              </a:rPr>
              <a:t>母亲在台上唱，我在她肚子里唱。</a:t>
            </a:r>
          </a:p>
          <a:p>
            <a:pPr>
              <a:spcBef>
                <a:spcPct val="50000"/>
              </a:spcBef>
            </a:pPr>
            <a:r>
              <a:rPr lang="zh-CN" sz="2800" b="1" dirty="0">
                <a:solidFill>
                  <a:srgbClr val="3333CC"/>
                </a:solidFill>
                <a:latin typeface="华文中宋" pitchFamily="2" charset="-122"/>
                <a:ea typeface="华文中宋" pitchFamily="2" charset="-122"/>
              </a:rPr>
              <a:t>    我刚会走路，就在小床上模仿母亲“演戏”。</a:t>
            </a:r>
          </a:p>
          <a:p>
            <a:pPr>
              <a:spcBef>
                <a:spcPct val="50000"/>
              </a:spcBef>
            </a:pPr>
            <a:r>
              <a:rPr lang="zh-CN" sz="2800" b="1" dirty="0">
                <a:solidFill>
                  <a:srgbClr val="3333CC"/>
                </a:solidFill>
                <a:latin typeface="华文中宋" pitchFamily="2" charset="-122"/>
                <a:ea typeface="华文中宋" pitchFamily="2" charset="-122"/>
              </a:rPr>
              <a:t>    每次演出，我一定要到台上去看，即使被挤在厚厚的幕布里，憋闷得满头是汗，也兴味盎然。</a:t>
            </a:r>
          </a:p>
          <a:p>
            <a:pPr>
              <a:spcBef>
                <a:spcPct val="50000"/>
              </a:spcBef>
            </a:pPr>
            <a:r>
              <a:rPr lang="zh-CN" sz="2800" b="1" dirty="0">
                <a:solidFill>
                  <a:srgbClr val="3333CC"/>
                </a:solidFill>
                <a:latin typeface="华文中宋" pitchFamily="2" charset="-122"/>
                <a:ea typeface="华文中宋" pitchFamily="2" charset="-122"/>
              </a:rPr>
              <a:t>    六岁的小女孩柔弱的身体成了黑脸大汉手中的一块生面团，翻过来、过去、立起来、横过去，抻、拉、压、拽，为所欲为，奶奶看不过我被整得满脸的泪水和汗水，每次都目不忍视地躲到里屋。</a:t>
            </a:r>
          </a:p>
        </p:txBody>
      </p:sp>
      <p:sp>
        <p:nvSpPr>
          <p:cNvPr id="20485" name="WordArt 5"/>
          <p:cNvSpPr>
            <a:spLocks noChangeArrowheads="1" noChangeShapeType="1"/>
          </p:cNvSpPr>
          <p:nvPr/>
        </p:nvSpPr>
        <p:spPr bwMode="auto">
          <a:xfrm>
            <a:off x="228600" y="152400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 cmpd="sng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理解感悟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8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utoUpdateAnimBg="0"/>
      <p:bldP spid="2048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3898900" cy="908050"/>
          </a:xfrm>
        </p:spPr>
        <p:txBody>
          <a:bodyPr/>
          <a:lstStyle/>
          <a:p>
            <a:r>
              <a:rPr lang="zh-CN" b="1">
                <a:solidFill>
                  <a:srgbClr val="FF6600"/>
                </a:solidFill>
                <a:ea typeface="华文中宋" pitchFamily="2" charset="-122"/>
              </a:rPr>
              <a:t>我的启发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0" y="3657600"/>
            <a:ext cx="5768975" cy="1793875"/>
          </a:xfrm>
        </p:spPr>
        <p:txBody>
          <a:bodyPr/>
          <a:lstStyle/>
          <a:p>
            <a:r>
              <a:rPr lang="zh-CN" sz="4400" b="1">
                <a:solidFill>
                  <a:srgbClr val="0000FF"/>
                </a:solidFill>
                <a:ea typeface="华文仿宋" pitchFamily="2" charset="-122"/>
              </a:rPr>
              <a:t>在艺术和生活的舞台上，勇气和毅力能让人走向成功。</a:t>
            </a:r>
          </a:p>
          <a:p>
            <a:r>
              <a:rPr lang="zh-CN" sz="4400" b="1">
                <a:solidFill>
                  <a:srgbClr val="0000FF"/>
                </a:solidFill>
                <a:ea typeface="华文仿宋" pitchFamily="2" charset="-122"/>
              </a:rPr>
              <a:t>老实做人，认真演戏。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352800" y="1295400"/>
            <a:ext cx="5151438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 i="1" dirty="0">
                <a:solidFill>
                  <a:srgbClr val="FF33CC"/>
                </a:solidFill>
                <a:ea typeface="华文仿宋" pitchFamily="2" charset="-122"/>
              </a:rPr>
              <a:t>       </a:t>
            </a:r>
            <a:r>
              <a:rPr lang="zh-CN" sz="3600" b="1" dirty="0">
                <a:solidFill>
                  <a:srgbClr val="FF33CC"/>
                </a:solidFill>
                <a:ea typeface="华文仿宋" pitchFamily="2" charset="-122"/>
              </a:rPr>
              <a:t>学习了这篇课文，你从中获得了怎样的人生启发呢？给大家说一说吧！</a:t>
            </a:r>
          </a:p>
        </p:txBody>
      </p:sp>
      <p:grpSp>
        <p:nvGrpSpPr>
          <p:cNvPr id="21509" name="Group 5"/>
          <p:cNvGrpSpPr>
            <a:grpSpLocks noChangeAspect="1"/>
          </p:cNvGrpSpPr>
          <p:nvPr/>
        </p:nvGrpSpPr>
        <p:grpSpPr bwMode="auto">
          <a:xfrm>
            <a:off x="650875" y="1500188"/>
            <a:ext cx="2257425" cy="4564062"/>
            <a:chOff x="0" y="0"/>
            <a:chExt cx="1422" cy="2875"/>
          </a:xfrm>
        </p:grpSpPr>
        <p:pic>
          <p:nvPicPr>
            <p:cNvPr id="21510" name="Picture 6" descr="200682615505417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30"/>
              <a:ext cx="1414" cy="1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1" name="Picture 7" descr="100534_wushuang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" y="0"/>
              <a:ext cx="1416" cy="1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  <p:bldP spid="2150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roduct2k3c4190585"/>
          <p:cNvPicPr>
            <a:picLocks noChangeAspect="1" noChangeArrowheads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229600" cy="46482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3600" b="1" dirty="0">
                <a:solidFill>
                  <a:srgbClr val="6600CC"/>
                </a:solidFill>
                <a:latin typeface="楷体_GB2312" pitchFamily="49" charset="-122"/>
                <a:ea typeface="楷体_GB2312" pitchFamily="49" charset="-122"/>
              </a:rPr>
              <a:t>      吴霜　我国当代著名的花腔女高音歌唱家、剧作家、画家和作家。早年毕业于中央音乐学院，后留美6年学习西乐。代表作品《光明三部曲》、《别为你的相貌发愁》、《女人漂亮》《父女惊魂》。著有《别问我的父母是谁》、《吴霜看人》等作品以及电视剧《新凤霞传奇》等。</a:t>
            </a:r>
          </a:p>
        </p:txBody>
      </p:sp>
      <p:pic>
        <p:nvPicPr>
          <p:cNvPr id="4100" name="Picture 4" descr="100534_wushuang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4876800"/>
            <a:ext cx="218122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WordArt 5"/>
          <p:cNvSpPr>
            <a:spLocks noChangeArrowheads="1" noChangeShapeType="1"/>
          </p:cNvSpPr>
          <p:nvPr/>
        </p:nvSpPr>
        <p:spPr bwMode="auto">
          <a:xfrm>
            <a:off x="609704" y="365449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2700" cmpd="sng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作者介绍：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1910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400" b="1">
                <a:solidFill>
                  <a:srgbClr val="FF0000"/>
                </a:solidFill>
              </a:rPr>
              <a:t>新凤霞和吴霜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1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410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  <p:bldP spid="4102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roduct2k3c4190585"/>
          <p:cNvPicPr>
            <a:picLocks noChangeAspect="1" noChangeArrowheads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457200"/>
            <a:ext cx="7543800" cy="61722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zh-CN" sz="3600" b="1" dirty="0"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新凤霞　原名杨淑敏，小名杨小凤。江苏苏州人。七岁学京剧，十三岁学评剧，十五六岁任主演。经过长期的艺术实践，新凤霞逐渐形成独具特色的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隶书" pitchFamily="49" charset="-122"/>
              </a:rPr>
              <a:t>“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新派唱腔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隶书" pitchFamily="49" charset="-122"/>
              </a:rPr>
              <a:t>”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，尤以流利的花腔──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隶书" pitchFamily="49" charset="-122"/>
              </a:rPr>
              <a:t>“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疙瘩腔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隶书" pitchFamily="49" charset="-122"/>
              </a:rPr>
              <a:t>”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著称。擅演剧目有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《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刘巧儿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》《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花为媒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》《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杨三姐告状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》《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祥林嫂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》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等，其中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《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刘巧儿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》《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花为媒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》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已摄成影片。新凤霞在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1952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年第一届全国戏曲观摩演出大会期间以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《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刘巧儿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》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一剧获演员一等奖。</a:t>
            </a:r>
            <a:r>
              <a:rPr lang="zh-CN" alt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1997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年获第十六届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隶书" pitchFamily="49" charset="-122"/>
              </a:rPr>
              <a:t>“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亚洲最杰出艺人奖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ea typeface="隶书" pitchFamily="49" charset="-122"/>
              </a:rPr>
              <a:t>”</a:t>
            </a:r>
            <a:r>
              <a:rPr lang="zh-CN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。</a:t>
            </a:r>
            <a:r>
              <a:rPr lang="zh-CN" b="1" dirty="0">
                <a:solidFill>
                  <a:srgbClr val="6600CC"/>
                </a:solidFill>
              </a:rPr>
              <a:t> </a:t>
            </a:r>
          </a:p>
        </p:txBody>
      </p:sp>
      <p:pic>
        <p:nvPicPr>
          <p:cNvPr id="22532" name="Picture 4" descr="Img24533953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375" y="5410200"/>
            <a:ext cx="10636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 descr="117637356557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80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WordArt 6"/>
          <p:cNvSpPr>
            <a:spLocks noChangeArrowheads="1" noChangeShapeType="1"/>
          </p:cNvSpPr>
          <p:nvPr/>
        </p:nvSpPr>
        <p:spPr bwMode="auto">
          <a:xfrm>
            <a:off x="1447800" y="76200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 cmpd="sng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相关链接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253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225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810000" cy="1143000"/>
          </a:xfrm>
        </p:spPr>
        <p:txBody>
          <a:bodyPr/>
          <a:lstStyle/>
          <a:p>
            <a:r>
              <a:rPr lang="zh-CN" altLang="en-US" sz="4800" b="1" dirty="0">
                <a:solidFill>
                  <a:srgbClr val="3333CC"/>
                </a:solidFill>
              </a:rPr>
              <a:t>课文中心：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zh-CN" altLang="zh-CN" dirty="0"/>
              <a:t>          </a:t>
            </a:r>
            <a:r>
              <a:rPr lang="zh-CN" sz="3600" b="1" dirty="0">
                <a:solidFill>
                  <a:srgbClr val="CC0066"/>
                </a:solidFill>
              </a:rPr>
              <a:t>课文以 我的成长经历为线索，围绕“舞台对我有着神奇的吸引力”，这句话讲述在娘胎，我就登台唱戏</a:t>
            </a:r>
            <a:r>
              <a:rPr lang="zh-CN" altLang="zh-CN" sz="3600" b="1" dirty="0">
                <a:solidFill>
                  <a:srgbClr val="CC0066"/>
                </a:solidFill>
              </a:rPr>
              <a:t>,</a:t>
            </a:r>
            <a:r>
              <a:rPr lang="zh-CN" sz="3600" b="1" dirty="0">
                <a:solidFill>
                  <a:srgbClr val="CC0066"/>
                </a:solidFill>
              </a:rPr>
              <a:t>一出世就亮开了嗓门刚学走路，就在小床上模仿母亲唱戏和我能在大师面前演戏这几件事，说明了在艺术和生活舞台上，勇气和毅力让人走向成功的道理。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无标题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00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 descr="891712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0"/>
            <a:ext cx="43449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45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OOOPIC_tanxuezhen_2009080846737816c80e52aa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565455"/>
              </a:clrFrom>
              <a:clrTo>
                <a:srgbClr val="565455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-2"/>
          <a:stretch>
            <a:fillRect/>
          </a:stretch>
        </p:blipFill>
        <p:spPr bwMode="auto">
          <a:xfrm>
            <a:off x="0" y="-74613"/>
            <a:ext cx="9144000" cy="7025919"/>
          </a:xfrm>
          <a:prstGeom prst="rect">
            <a:avLst/>
          </a:prstGeom>
          <a:noFill/>
          <a:ln w="3175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048000" y="2744788"/>
            <a:ext cx="3276600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8000" b="1" i="1">
                <a:solidFill>
                  <a:srgbClr val="3333CC"/>
                </a:solidFill>
              </a:rPr>
              <a:t>再见！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200400" cy="1143000"/>
          </a:xfrm>
        </p:spPr>
        <p:txBody>
          <a:bodyPr/>
          <a:lstStyle/>
          <a:p>
            <a:r>
              <a:rPr lang="zh-CN" b="1" dirty="0">
                <a:solidFill>
                  <a:srgbClr val="3333CC"/>
                </a:solidFill>
              </a:rPr>
              <a:t>学习目标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620000" cy="30480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zh-CN" sz="3600" b="1" dirty="0">
                <a:solidFill>
                  <a:srgbClr val="008080"/>
                </a:solidFill>
              </a:rPr>
              <a:t>1</a:t>
            </a:r>
            <a:r>
              <a:rPr lang="zh-CN" sz="3600" b="1" dirty="0">
                <a:solidFill>
                  <a:srgbClr val="008080"/>
                </a:solidFill>
              </a:rPr>
              <a:t>．读记课文中的词语。</a:t>
            </a:r>
          </a:p>
          <a:p>
            <a:pPr>
              <a:buFontTx/>
              <a:buNone/>
            </a:pPr>
            <a:r>
              <a:rPr lang="zh-CN" altLang="zh-CN" sz="3600" b="1" dirty="0">
                <a:solidFill>
                  <a:srgbClr val="008080"/>
                </a:solidFill>
              </a:rPr>
              <a:t>2</a:t>
            </a:r>
            <a:r>
              <a:rPr lang="zh-CN" sz="3600" b="1" dirty="0">
                <a:solidFill>
                  <a:srgbClr val="008080"/>
                </a:solidFill>
              </a:rPr>
              <a:t>．用比较快的速度读懂课文，感受“舞台对我有着神奇的吸引力”，体会作者学艺的艰辛以及不一般的勇气和毅力。</a:t>
            </a:r>
          </a:p>
          <a:p>
            <a:pPr>
              <a:buFontTx/>
              <a:buNone/>
            </a:pPr>
            <a:r>
              <a:rPr lang="zh-CN" altLang="zh-CN" sz="3600" b="1" dirty="0">
                <a:solidFill>
                  <a:srgbClr val="008080"/>
                </a:solidFill>
              </a:rPr>
              <a:t>3</a:t>
            </a:r>
            <a:r>
              <a:rPr lang="zh-CN" sz="3600" b="1" dirty="0">
                <a:solidFill>
                  <a:srgbClr val="008080"/>
                </a:solidFill>
              </a:rPr>
              <a:t>．感受戏剧表演的神奇魅力。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7975" y="371475"/>
            <a:ext cx="2740025" cy="1143000"/>
          </a:xfrm>
        </p:spPr>
        <p:txBody>
          <a:bodyPr/>
          <a:lstStyle/>
          <a:p>
            <a:r>
              <a:rPr lang="zh-CN" b="1" dirty="0">
                <a:solidFill>
                  <a:srgbClr val="0000FF"/>
                </a:solidFill>
              </a:rPr>
              <a:t>读读记记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r>
              <a:rPr lang="zh-CN" sz="3400" b="1" dirty="0">
                <a:solidFill>
                  <a:srgbClr val="D60093"/>
                </a:solidFill>
              </a:rPr>
              <a:t>降生　　模仿　　身段　　造就</a:t>
            </a:r>
          </a:p>
          <a:p>
            <a:r>
              <a:rPr lang="zh-CN" sz="3400" b="1" dirty="0">
                <a:solidFill>
                  <a:srgbClr val="D60093"/>
                </a:solidFill>
              </a:rPr>
              <a:t>抗议　　风度　　炼就　　毅力　</a:t>
            </a:r>
          </a:p>
          <a:p>
            <a:endParaRPr lang="zh-CN" sz="3400" b="1" dirty="0">
              <a:solidFill>
                <a:srgbClr val="D60093"/>
              </a:solidFill>
            </a:endParaRPr>
          </a:p>
          <a:p>
            <a:r>
              <a:rPr lang="zh-CN" sz="3400" b="1" dirty="0">
                <a:solidFill>
                  <a:srgbClr val="D60093"/>
                </a:solidFill>
              </a:rPr>
              <a:t>不解之缘　　暗无天日　　眼冒金星　</a:t>
            </a:r>
          </a:p>
          <a:p>
            <a:r>
              <a:rPr lang="zh-CN" sz="3400" b="1" dirty="0">
                <a:solidFill>
                  <a:srgbClr val="D60093"/>
                </a:solidFill>
              </a:rPr>
              <a:t>为所欲为　　一反常态　　暑去寒来</a:t>
            </a:r>
          </a:p>
          <a:p>
            <a:r>
              <a:rPr lang="zh-CN" sz="3400" b="1" dirty="0">
                <a:solidFill>
                  <a:srgbClr val="D60093"/>
                </a:solidFill>
              </a:rPr>
              <a:t>不在话下　　窃窃私语　　无言以对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roduct2k3c4190585"/>
          <p:cNvPicPr>
            <a:picLocks noChangeAspect="1" noChangeArrowheads="1"/>
          </p:cNvPicPr>
          <p:nvPr/>
        </p:nvPicPr>
        <p:blipFill>
          <a:blip r:embed="rId3" cstate="email">
            <a:lum bright="3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914400"/>
            <a:ext cx="7543800" cy="5335588"/>
          </a:xfrm>
        </p:spPr>
        <p:txBody>
          <a:bodyPr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</a:rPr>
              <a:t>溺爱娇宠：指过分娇惯宠爱自己的     孩子。</a:t>
            </a:r>
          </a:p>
          <a:p>
            <a:pPr algn="r"/>
            <a:r>
              <a:rPr lang="zh-CN" altLang="en-US" sz="3600" b="1" dirty="0">
                <a:solidFill>
                  <a:srgbClr val="FF0000"/>
                </a:solidFill>
              </a:rPr>
              <a:t>不解之缘：不能分开的缘分，指亲密的关系或深厚的感情。</a:t>
            </a:r>
          </a:p>
          <a:p>
            <a:pPr algn="ctr"/>
            <a:r>
              <a:rPr lang="zh-CN" altLang="en-US" sz="3600" b="1" dirty="0">
                <a:solidFill>
                  <a:srgbClr val="FF0000"/>
                </a:solidFill>
              </a:rPr>
              <a:t>身段：  戏曲演员在舞台上表演的各种舞蹈化的动作。</a:t>
            </a:r>
          </a:p>
          <a:p>
            <a:r>
              <a:rPr lang="zh-CN" altLang="en-US" sz="3600" b="1" dirty="0">
                <a:solidFill>
                  <a:srgbClr val="FF0000"/>
                </a:solidFill>
              </a:rPr>
              <a:t>窃窃私语：私下里小声交谈。</a:t>
            </a:r>
          </a:p>
        </p:txBody>
      </p:sp>
      <p:sp>
        <p:nvSpPr>
          <p:cNvPr id="7172" name="WordArt 4"/>
          <p:cNvSpPr>
            <a:spLocks noChangeArrowheads="1" noChangeShapeType="1"/>
          </p:cNvSpPr>
          <p:nvPr/>
        </p:nvSpPr>
        <p:spPr bwMode="auto">
          <a:xfrm>
            <a:off x="228600" y="152400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2700" cmpd="sng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词语理解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971800" cy="715962"/>
          </a:xfrm>
        </p:spPr>
        <p:txBody>
          <a:bodyPr/>
          <a:lstStyle/>
          <a:p>
            <a:r>
              <a:rPr lang="zh-CN" altLang="en-US" sz="4800" b="1" dirty="0">
                <a:solidFill>
                  <a:srgbClr val="3333CC"/>
                </a:solidFill>
              </a:rPr>
              <a:t> 词语理解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暗无天日：形容社会极端黑暗。 </a:t>
            </a:r>
          </a:p>
          <a:p>
            <a:pPr algn="ctr"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眼冒金星：  头晕眼花时感到眼前出现像 火星的小点。</a:t>
            </a:r>
          </a:p>
          <a:p>
            <a:pPr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兴味盎然：形容气氛.趣味等洋溢的样子。 </a:t>
            </a:r>
          </a:p>
          <a:p>
            <a:pPr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目不忍视：眼睛不忍看 </a:t>
            </a:r>
          </a:p>
          <a:p>
            <a:pPr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无言以对：没有话回答，无法面对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7"/>
          <p:cNvPicPr>
            <a:picLocks noChangeAspect="1" noChangeArrowheads="1"/>
          </p:cNvPicPr>
          <p:nvPr/>
        </p:nvPicPr>
        <p:blipFill>
          <a:blip r:embed="rId2" cstate="email">
            <a:lum bright="72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762000"/>
            <a:ext cx="83820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快速阅读</a:t>
            </a:r>
            <a:r>
              <a:rPr lang="zh-CN" altLang="en-US" sz="3600" b="1" dirty="0">
                <a:solidFill>
                  <a:srgbClr val="3333CC"/>
                </a:solidFill>
              </a:rPr>
              <a:t>课文，想想课文主要讲了什么？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09600" y="1676400"/>
            <a:ext cx="8077200" cy="447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6600CC"/>
                </a:solidFill>
                <a:ea typeface="楷体_GB2312" pitchFamily="49" charset="-122"/>
              </a:rPr>
              <a:t>       </a:t>
            </a:r>
            <a:r>
              <a:rPr lang="zh-CN" sz="3200" b="1" dirty="0">
                <a:solidFill>
                  <a:srgbClr val="6600CC"/>
                </a:solidFill>
                <a:ea typeface="楷体_GB2312" pitchFamily="49" charset="-122"/>
              </a:rPr>
              <a:t>课文以“我”的成长为“线索”，围绕“舞台对我有着神奇的吸引力”，通过“在娘胎，我就‘登台唱戏’”；“刚会走路，就在小床上模仿母亲‘演戏’”；六岁时，“拜师学艺”以及几年后，在大师前面认真演戏等一个个有趣而充满童稚的小故事，反映了在“艺术和生活”的舞台上，勇气和力量让人走向成功的道理，同时，作者还含蓄地阐述了“老实做人，认真演戏”的道理。</a:t>
            </a:r>
          </a:p>
        </p:txBody>
      </p:sp>
      <p:sp>
        <p:nvSpPr>
          <p:cNvPr id="9221" name="WordArt 5"/>
          <p:cNvSpPr>
            <a:spLocks noChangeArrowheads="1" noChangeShapeType="1"/>
          </p:cNvSpPr>
          <p:nvPr/>
        </p:nvSpPr>
        <p:spPr bwMode="auto">
          <a:xfrm>
            <a:off x="228600" y="152400"/>
            <a:ext cx="1828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2700" cmpd="sng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华文新魏"/>
                <a:ea typeface="华文新魏"/>
              </a:rPr>
              <a:t>整体感知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2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/>
          <a:lstStyle/>
          <a:p>
            <a:r>
              <a:rPr lang="zh-CN" altLang="en-US" b="1" dirty="0">
                <a:solidFill>
                  <a:srgbClr val="3333CC"/>
                </a:solidFill>
              </a:rPr>
              <a:t>课文结构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           </a:t>
            </a:r>
            <a:r>
              <a:rPr lang="zh-CN" altLang="en-US" sz="3600" b="1" dirty="0">
                <a:solidFill>
                  <a:srgbClr val="6600CC"/>
                </a:solidFill>
              </a:rPr>
              <a:t>第一部分（  1    段）统领全文，点明舞台对我具有吸引力。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600" b="1" dirty="0">
                <a:solidFill>
                  <a:srgbClr val="6600CC"/>
                </a:solidFill>
              </a:rPr>
              <a:t>          第二部分（2～9段）用具体事例说明我对舞台情有独钟及我在艺术道路上付出的艰辛。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600" b="1" dirty="0">
                <a:solidFill>
                  <a:srgbClr val="6600CC"/>
                </a:solidFill>
              </a:rPr>
              <a:t>          第三部分（  10 段）照应开头总结全文，说明舞台练就了我的勇气和毅力。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600200"/>
            <a:ext cx="5872163" cy="1054100"/>
          </a:xfrm>
        </p:spPr>
        <p:txBody>
          <a:bodyPr/>
          <a:lstStyle/>
          <a:p>
            <a:r>
              <a:rPr lang="zh-CN" altLang="en-US" sz="4800" b="1" dirty="0">
                <a:solidFill>
                  <a:srgbClr val="3366FF"/>
                </a:solidFill>
                <a:ea typeface="黑体" pitchFamily="2" charset="-122"/>
              </a:rPr>
              <a:t>再读课文，思考问题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4263" y="2930525"/>
            <a:ext cx="6738937" cy="2728913"/>
          </a:xfrm>
        </p:spPr>
        <p:txBody>
          <a:bodyPr/>
          <a:lstStyle/>
          <a:p>
            <a:r>
              <a:rPr lang="zh-CN" altLang="en-US" sz="4000" b="1" dirty="0">
                <a:solidFill>
                  <a:srgbClr val="00FF00"/>
                </a:solidFill>
                <a:ea typeface="华文仿宋" pitchFamily="2" charset="-122"/>
              </a:rPr>
              <a:t>1、</a:t>
            </a:r>
            <a:r>
              <a:rPr lang="zh-CN" altLang="en-US" sz="4000" b="1" dirty="0">
                <a:solidFill>
                  <a:srgbClr val="FF33CC"/>
                </a:solidFill>
                <a:ea typeface="华文仿宋" pitchFamily="2" charset="-122"/>
              </a:rPr>
              <a:t>作者对</a:t>
            </a:r>
            <a:r>
              <a:rPr lang="zh-CN" altLang="en-US" sz="4000" b="1" dirty="0">
                <a:solidFill>
                  <a:srgbClr val="FF33CC"/>
                </a:solidFill>
                <a:latin typeface="华文仿宋"/>
                <a:ea typeface="华文仿宋" pitchFamily="2" charset="-122"/>
              </a:rPr>
              <a:t>“</a:t>
            </a:r>
            <a:r>
              <a:rPr lang="zh-CN" altLang="en-US" sz="4000" b="1" dirty="0">
                <a:solidFill>
                  <a:srgbClr val="FF33CC"/>
                </a:solidFill>
                <a:ea typeface="华文仿宋" pitchFamily="2" charset="-122"/>
              </a:rPr>
              <a:t>舞台</a:t>
            </a:r>
            <a:r>
              <a:rPr lang="zh-CN" altLang="en-US" sz="4000" b="1" dirty="0">
                <a:solidFill>
                  <a:srgbClr val="FF33CC"/>
                </a:solidFill>
                <a:latin typeface="华文仿宋"/>
                <a:ea typeface="华文仿宋" pitchFamily="2" charset="-122"/>
              </a:rPr>
              <a:t>”</a:t>
            </a:r>
            <a:r>
              <a:rPr lang="zh-CN" altLang="en-US" sz="4000" b="1" dirty="0">
                <a:solidFill>
                  <a:srgbClr val="FF33CC"/>
                </a:solidFill>
                <a:ea typeface="华文仿宋" pitchFamily="2" charset="-122"/>
              </a:rPr>
              <a:t>有着怎样的感情？请从文中找出相关的句子来回答。</a:t>
            </a:r>
          </a:p>
        </p:txBody>
      </p:sp>
      <p:pic>
        <p:nvPicPr>
          <p:cNvPr id="11268" name="Picture 4" descr="Gif0405_1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762000"/>
            <a:ext cx="1703388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1865</Words>
  <Characters>0</Characters>
  <Application>Microsoft Office PowerPoint</Application>
  <DocSecurity>0</DocSecurity>
  <PresentationFormat>全屏显示(4:3)</PresentationFormat>
  <Lines>0</Lines>
  <Paragraphs>109</Paragraphs>
  <Slides>23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第一PPT模板网-WWW.1PPT.COM</vt:lpstr>
      <vt:lpstr>幻灯片 1</vt:lpstr>
      <vt:lpstr>幻灯片 2</vt:lpstr>
      <vt:lpstr>学习目标</vt:lpstr>
      <vt:lpstr>读读记记</vt:lpstr>
      <vt:lpstr>幻灯片 5</vt:lpstr>
      <vt:lpstr> 词语理解</vt:lpstr>
      <vt:lpstr>幻灯片 7</vt:lpstr>
      <vt:lpstr>课文结构</vt:lpstr>
      <vt:lpstr>再读课文，思考问题</vt:lpstr>
      <vt:lpstr>幻灯片 10</vt:lpstr>
      <vt:lpstr>       2、为什么说“舞台对我有着神奇的吸引力”，文中哪些事例可以表明这一点？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我的启发</vt:lpstr>
      <vt:lpstr>幻灯片 20</vt:lpstr>
      <vt:lpstr>课文中心：</vt:lpstr>
      <vt:lpstr>幻灯片 22</vt:lpstr>
      <vt:lpstr>幻灯片 23</vt:lpstr>
    </vt:vector>
  </TitlesOfParts>
  <Manager/>
  <Company/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第一PPT模板网-WWW.1PPT.COM第一PPT模板网-WWW.1PPT.COM</dc:creator>
  <cp:keywords>第一PPT模板网-WWW.1PPT.COM</cp:keywords>
  <dc:description>第一PPT模板网-WWW.1PPT.COM_x000d_
</dc:description>
  <cp:lastModifiedBy>admin</cp:lastModifiedBy>
  <cp:revision>3</cp:revision>
  <dcterms:created xsi:type="dcterms:W3CDTF">2013-12-15T03:38:21Z</dcterms:created>
  <dcterms:modified xsi:type="dcterms:W3CDTF">2018-01-06T03:55:21Z</dcterms:modified>
  <cp:category>第一PPT模板网-WWW.1PPT.COM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2052-9.1.0.4397</vt:lpwstr>
  </property>
</Properties>
</file>