
<file path=[Content_Types].xml><?xml version="1.0" encoding="utf-8"?>
<Types xmlns="http://schemas.openxmlformats.org/package/2006/content-types">
  <Override PartName="/ppt/slides/slide29.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34.xml" ContentType="application/vnd.openxmlformats-officedocument.presentationml.tags+xml"/>
  <Override PartName="/ppt/tags/tag52.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41.xml" ContentType="application/vnd.openxmlformats-officedocument.presentationml.tags+xml"/>
  <Override PartName="/ppt/notesSlides/notesSlide7.xml" ContentType="application/vnd.openxmlformats-officedocument.presentationml.notesSlide+xml"/>
  <Override PartName="/ppt/tags/tag70.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Override PartName="/ppt/tags/tag39.xml" ContentType="application/vnd.openxmlformats-officedocument.presentationml.tags+xml"/>
  <Override PartName="/ppt/tags/tag59.xml" ContentType="application/vnd.openxmlformats-officedocument.presentationml.tags+xml"/>
  <Override PartName="/ppt/tags/tag68.xml" ContentType="application/vnd.openxmlformats-officedocument.presentationml.tags+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tags/tag66.xml" ContentType="application/vnd.openxmlformats-officedocument.presentationml.tags+xml"/>
  <Override PartName="/ppt/tags/tag75.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tags/tag64.xml" ContentType="application/vnd.openxmlformats-officedocument.presentationml.tags+xml"/>
  <Override PartName="/ppt/tags/tag73.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Override PartName="/ppt/notesSlides/notesSlide8.xml" ContentType="application/vnd.openxmlformats-officedocument.presentationml.notesSlide+xml"/>
  <Override PartName="/ppt/tags/tag71.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notesSlides/notesSlide6.xml" ContentType="application/vnd.openxmlformats-officedocument.presentationml.notesSlide+xml"/>
  <Override PartName="/ppt/tags/tag6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notesSlides/notesSlide9.xml" ContentType="application/vnd.openxmlformats-officedocument.presentationml.notesSlide+xml"/>
  <Override PartName="/ppt/tags/tag72.xml" ContentType="application/vnd.openxmlformats-officedocument.presentationml.tags+xml"/>
  <Override PartName="/ppt/tags/tag32.xml" ContentType="application/vnd.openxmlformats-officedocument.presentationml.tags+xml"/>
  <Override PartName="/ppt/tags/tag50.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tags/tag7.xml" ContentType="application/vnd.openxmlformats-officedocument.presentationml.tags+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8" r:id="rId2"/>
    <p:sldId id="261" r:id="rId3"/>
    <p:sldId id="263" r:id="rId4"/>
    <p:sldId id="372" r:id="rId5"/>
    <p:sldId id="373" r:id="rId6"/>
    <p:sldId id="374" r:id="rId7"/>
    <p:sldId id="375" r:id="rId8"/>
    <p:sldId id="376" r:id="rId9"/>
    <p:sldId id="262" r:id="rId10"/>
    <p:sldId id="377" r:id="rId11"/>
    <p:sldId id="378" r:id="rId12"/>
    <p:sldId id="379" r:id="rId13"/>
    <p:sldId id="380" r:id="rId14"/>
    <p:sldId id="382" r:id="rId15"/>
    <p:sldId id="383" r:id="rId16"/>
    <p:sldId id="384" r:id="rId17"/>
    <p:sldId id="385" r:id="rId18"/>
    <p:sldId id="386" r:id="rId19"/>
    <p:sldId id="387" r:id="rId20"/>
    <p:sldId id="388" r:id="rId21"/>
    <p:sldId id="389" r:id="rId22"/>
    <p:sldId id="390" r:id="rId23"/>
    <p:sldId id="391" r:id="rId24"/>
    <p:sldId id="392" r:id="rId25"/>
    <p:sldId id="393" r:id="rId26"/>
    <p:sldId id="394" r:id="rId27"/>
    <p:sldId id="395" r:id="rId28"/>
    <p:sldId id="396" r:id="rId29"/>
    <p:sldId id="397" r:id="rId30"/>
    <p:sldId id="398" r:id="rId31"/>
    <p:sldId id="399" r:id="rId32"/>
    <p:sldId id="400" r:id="rId33"/>
    <p:sldId id="401" r:id="rId34"/>
    <p:sldId id="402" r:id="rId35"/>
    <p:sldId id="403" r:id="rId36"/>
    <p:sldId id="404" r:id="rId37"/>
    <p:sldId id="405" r:id="rId38"/>
    <p:sldId id="406" r:id="rId39"/>
    <p:sldId id="407" r:id="rId40"/>
    <p:sldId id="408" r:id="rId4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6" autoAdjust="0"/>
    <p:restoredTop sz="88811" autoAdjust="0"/>
  </p:normalViewPr>
  <p:slideViewPr>
    <p:cSldViewPr snapToGrid="0">
      <p:cViewPr varScale="1">
        <p:scale>
          <a:sx n="63" d="100"/>
          <a:sy n="63" d="100"/>
        </p:scale>
        <p:origin x="-114" y="-294"/>
      </p:cViewPr>
      <p:guideLst>
        <p:guide orient="horz" pos="2160"/>
        <p:guide pos="3840"/>
      </p:guideLst>
    </p:cSldViewPr>
  </p:slideViewPr>
  <p:notesTextViewPr>
    <p:cViewPr>
      <p:scale>
        <a:sx n="1" d="1"/>
        <a:sy n="1" d="1"/>
      </p:scale>
      <p:origin x="0" y="0"/>
    </p:cViewPr>
  </p:notesTextViewPr>
  <p:sorterViewPr>
    <p:cViewPr>
      <p:scale>
        <a:sx n="100" d="100"/>
        <a:sy n="100" d="100"/>
      </p:scale>
      <p:origin x="0" y="-333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ADE993-7C9B-4F76-A5D2-51F22BFA1A20}" type="datetimeFigureOut">
              <a:rPr lang="zh-CN" altLang="en-US" smtClean="0"/>
              <a:pPr/>
              <a:t>2017-8-28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6ADBE2-52C4-423E-AEC4-CA623BCE1D45}" type="slidenum">
              <a:rPr lang="zh-CN" altLang="en-US" smtClean="0"/>
              <a:pPr/>
              <a:t>‹#›</a:t>
            </a:fld>
            <a:endParaRPr lang="zh-CN" altLang="en-US"/>
          </a:p>
        </p:txBody>
      </p:sp>
    </p:spTree>
    <p:extLst>
      <p:ext uri="{BB962C8B-B14F-4D97-AF65-F5344CB8AC3E}">
        <p14:creationId xmlns:p14="http://schemas.microsoft.com/office/powerpoint/2010/main" xmlns="" val="3340275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1</a:t>
            </a:fld>
            <a:endParaRPr lang="zh-CN" altLang="en-US"/>
          </a:p>
        </p:txBody>
      </p:sp>
    </p:spTree>
    <p:extLst>
      <p:ext uri="{BB962C8B-B14F-4D97-AF65-F5344CB8AC3E}">
        <p14:creationId xmlns:p14="http://schemas.microsoft.com/office/powerpoint/2010/main" xmlns="" val="1267171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38</a:t>
            </a:fld>
            <a:endParaRPr lang="zh-CN" altLang="en-US"/>
          </a:p>
        </p:txBody>
      </p:sp>
    </p:spTree>
    <p:extLst>
      <p:ext uri="{BB962C8B-B14F-4D97-AF65-F5344CB8AC3E}">
        <p14:creationId xmlns:p14="http://schemas.microsoft.com/office/powerpoint/2010/main" xmlns="" val="3247680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20</a:t>
            </a:fld>
            <a:endParaRPr lang="zh-CN" altLang="en-US"/>
          </a:p>
        </p:txBody>
      </p:sp>
    </p:spTree>
    <p:extLst>
      <p:ext uri="{BB962C8B-B14F-4D97-AF65-F5344CB8AC3E}">
        <p14:creationId xmlns:p14="http://schemas.microsoft.com/office/powerpoint/2010/main" xmlns="" val="692166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21</a:t>
            </a:fld>
            <a:endParaRPr lang="zh-CN" altLang="en-US"/>
          </a:p>
        </p:txBody>
      </p:sp>
    </p:spTree>
    <p:extLst>
      <p:ext uri="{BB962C8B-B14F-4D97-AF65-F5344CB8AC3E}">
        <p14:creationId xmlns:p14="http://schemas.microsoft.com/office/powerpoint/2010/main" xmlns="" val="3165155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25</a:t>
            </a:fld>
            <a:endParaRPr lang="zh-CN" altLang="en-US"/>
          </a:p>
        </p:txBody>
      </p:sp>
    </p:spTree>
    <p:extLst>
      <p:ext uri="{BB962C8B-B14F-4D97-AF65-F5344CB8AC3E}">
        <p14:creationId xmlns:p14="http://schemas.microsoft.com/office/powerpoint/2010/main" xmlns="" val="3550901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26</a:t>
            </a:fld>
            <a:endParaRPr lang="zh-CN" altLang="en-US"/>
          </a:p>
        </p:txBody>
      </p:sp>
    </p:spTree>
    <p:extLst>
      <p:ext uri="{BB962C8B-B14F-4D97-AF65-F5344CB8AC3E}">
        <p14:creationId xmlns:p14="http://schemas.microsoft.com/office/powerpoint/2010/main" xmlns="" val="2457669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29</a:t>
            </a:fld>
            <a:endParaRPr lang="zh-CN" altLang="en-US"/>
          </a:p>
        </p:txBody>
      </p:sp>
    </p:spTree>
    <p:extLst>
      <p:ext uri="{BB962C8B-B14F-4D97-AF65-F5344CB8AC3E}">
        <p14:creationId xmlns:p14="http://schemas.microsoft.com/office/powerpoint/2010/main" xmlns="" val="2818511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30</a:t>
            </a:fld>
            <a:endParaRPr lang="zh-CN" altLang="en-US"/>
          </a:p>
        </p:txBody>
      </p:sp>
    </p:spTree>
    <p:extLst>
      <p:ext uri="{BB962C8B-B14F-4D97-AF65-F5344CB8AC3E}">
        <p14:creationId xmlns:p14="http://schemas.microsoft.com/office/powerpoint/2010/main" xmlns="" val="450965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31</a:t>
            </a:fld>
            <a:endParaRPr lang="zh-CN" altLang="en-US"/>
          </a:p>
        </p:txBody>
      </p:sp>
    </p:spTree>
    <p:extLst>
      <p:ext uri="{BB962C8B-B14F-4D97-AF65-F5344CB8AC3E}">
        <p14:creationId xmlns:p14="http://schemas.microsoft.com/office/powerpoint/2010/main" xmlns="" val="2618033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ADBE2-52C4-423E-AEC4-CA623BCE1D45}" type="slidenum">
              <a:rPr lang="zh-CN" altLang="en-US" smtClean="0"/>
              <a:pPr/>
              <a:t>37</a:t>
            </a:fld>
            <a:endParaRPr lang="zh-CN" altLang="en-US"/>
          </a:p>
        </p:txBody>
      </p:sp>
    </p:spTree>
    <p:extLst>
      <p:ext uri="{BB962C8B-B14F-4D97-AF65-F5344CB8AC3E}">
        <p14:creationId xmlns:p14="http://schemas.microsoft.com/office/powerpoint/2010/main" xmlns="" val="1944236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5113058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41057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257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lvl1pPr>
              <a:defRPr sz="3200">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2975799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1934275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639258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613538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847023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401115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18235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03BE4FF-4FD3-4C1E-8C0A-F7315B6A3FD7}" type="datetimeFigureOut">
              <a:rPr lang="zh-CN" altLang="en-US" smtClean="0"/>
              <a:pPr/>
              <a:t>2017-8-28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20792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BE4FF-4FD3-4C1E-8C0A-F7315B6A3FD7}" type="datetimeFigureOut">
              <a:rPr lang="zh-CN" altLang="en-US" smtClean="0"/>
              <a:pPr/>
              <a:t>2017-8-28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8512A-BF6F-43D0-855A-BBBF14572BDB}" type="slidenum">
              <a:rPr lang="zh-CN" altLang="en-US" smtClean="0"/>
              <a:pPr/>
              <a:t>‹#›</a:t>
            </a:fld>
            <a:endParaRPr lang="zh-CN" altLang="en-US"/>
          </a:p>
        </p:txBody>
      </p:sp>
    </p:spTree>
    <p:extLst>
      <p:ext uri="{BB962C8B-B14F-4D97-AF65-F5344CB8AC3E}">
        <p14:creationId xmlns:p14="http://schemas.microsoft.com/office/powerpoint/2010/main" xmlns="" val="391569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notesSlide" Target="../notesSlides/notesSlide1.xml"/><Relationship Id="rId4" Type="http://schemas.openxmlformats.org/officeDocument/2006/relationships/tags" Target="../tags/tag4.xml"/><Relationship Id="rId9"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5.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slideLayout" Target="../slideLayouts/slideLayout2.xml"/><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tags" Target="../tags/tag41.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5" Type="http://schemas.openxmlformats.org/officeDocument/2006/relationships/image" Target="../media/image4.png"/><Relationship Id="rId10" Type="http://schemas.openxmlformats.org/officeDocument/2006/relationships/tags" Target="../tags/tag39.xml"/><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notesSlide" Target="../notesSlides/notesSlide4.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29.xml.rels><?xml version="1.0" encoding="UTF-8" standalone="yes"?>
<Relationships xmlns="http://schemas.openxmlformats.org/package/2006/relationships"><Relationship Id="rId8" Type="http://schemas.openxmlformats.org/officeDocument/2006/relationships/tags" Target="../tags/tag51.xml"/><Relationship Id="rId13" Type="http://schemas.openxmlformats.org/officeDocument/2006/relationships/slideLayout" Target="../slideLayouts/slideLayout2.xml"/><Relationship Id="rId3" Type="http://schemas.openxmlformats.org/officeDocument/2006/relationships/tags" Target="../tags/tag46.xml"/><Relationship Id="rId7" Type="http://schemas.openxmlformats.org/officeDocument/2006/relationships/tags" Target="../tags/tag50.xml"/><Relationship Id="rId12" Type="http://schemas.openxmlformats.org/officeDocument/2006/relationships/tags" Target="../tags/tag55.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11" Type="http://schemas.openxmlformats.org/officeDocument/2006/relationships/tags" Target="../tags/tag54.xml"/><Relationship Id="rId5" Type="http://schemas.openxmlformats.org/officeDocument/2006/relationships/tags" Target="../tags/tag48.xml"/><Relationship Id="rId15" Type="http://schemas.openxmlformats.org/officeDocument/2006/relationships/image" Target="../media/image6.png"/><Relationship Id="rId10" Type="http://schemas.openxmlformats.org/officeDocument/2006/relationships/tags" Target="../tags/tag53.xml"/><Relationship Id="rId4" Type="http://schemas.openxmlformats.org/officeDocument/2006/relationships/tags" Target="../tags/tag47.xml"/><Relationship Id="rId9" Type="http://schemas.openxmlformats.org/officeDocument/2006/relationships/tags" Target="../tags/tag52.xml"/><Relationship Id="rId14" Type="http://schemas.openxmlformats.org/officeDocument/2006/relationships/notesSlide" Target="../notesSlides/notesSlide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tags" Target="../tags/tag63.xml"/><Relationship Id="rId13" Type="http://schemas.openxmlformats.org/officeDocument/2006/relationships/slideLayout" Target="../slideLayouts/slideLayout2.xml"/><Relationship Id="rId3" Type="http://schemas.openxmlformats.org/officeDocument/2006/relationships/tags" Target="../tags/tag58.xml"/><Relationship Id="rId7" Type="http://schemas.openxmlformats.org/officeDocument/2006/relationships/tags" Target="../tags/tag62.xml"/><Relationship Id="rId12" Type="http://schemas.openxmlformats.org/officeDocument/2006/relationships/tags" Target="../tags/tag67.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tags" Target="../tags/tag66.xml"/><Relationship Id="rId5" Type="http://schemas.openxmlformats.org/officeDocument/2006/relationships/tags" Target="../tags/tag60.xml"/><Relationship Id="rId10" Type="http://schemas.openxmlformats.org/officeDocument/2006/relationships/tags" Target="../tags/tag65.xml"/><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notesSlide" Target="../notesSlides/notesSlide8.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40.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5" Type="http://schemas.openxmlformats.org/officeDocument/2006/relationships/slideLayout" Target="../slideLayouts/slideLayout2.xml"/><Relationship Id="rId4" Type="http://schemas.openxmlformats.org/officeDocument/2006/relationships/tags" Target="../tags/tag7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slideLayout" Target="../slideLayouts/slideLayout2.xml"/><Relationship Id="rId4"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任意多边形 21"/>
          <p:cNvSpPr/>
          <p:nvPr>
            <p:custDataLst>
              <p:tags r:id="rId2"/>
            </p:custDataLst>
          </p:nvPr>
        </p:nvSpPr>
        <p:spPr>
          <a:xfrm>
            <a:off x="3673476" y="2312988"/>
            <a:ext cx="4900613" cy="180181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chemeClr val="accent1"/>
          </a:solidFill>
          <a:ln w="12700" cap="flat" cmpd="sng" algn="ctr">
            <a:noFill/>
            <a:prstDash val="solid"/>
            <a:miter lim="800000"/>
          </a:ln>
          <a:effectLst/>
        </p:spPr>
        <p:txBody>
          <a:bodyPr anchor="ctr"/>
          <a:lstStyle/>
          <a:p>
            <a:pPr algn="ctr">
              <a:defRPr/>
            </a:pPr>
            <a:endParaRPr lang="zh-CN" altLang="en-US" kern="0">
              <a:solidFill>
                <a:prstClr val="white"/>
              </a:solidFill>
            </a:endParaRPr>
          </a:p>
        </p:txBody>
      </p:sp>
      <p:cxnSp>
        <p:nvCxnSpPr>
          <p:cNvPr id="23" name="直接连接符 22"/>
          <p:cNvCxnSpPr/>
          <p:nvPr>
            <p:custDataLst>
              <p:tags r:id="rId3"/>
            </p:custDataLst>
          </p:nvPr>
        </p:nvCxnSpPr>
        <p:spPr>
          <a:xfrm flipH="1">
            <a:off x="3170239" y="1947863"/>
            <a:ext cx="2103437" cy="1517650"/>
          </a:xfrm>
          <a:prstGeom prst="line">
            <a:avLst/>
          </a:prstGeom>
          <a:noFill/>
          <a:ln w="12700" cap="flat" cmpd="sng" algn="ctr">
            <a:solidFill>
              <a:schemeClr val="accent1">
                <a:lumMod val="75000"/>
              </a:schemeClr>
            </a:solidFill>
            <a:prstDash val="solid"/>
            <a:miter lim="800000"/>
          </a:ln>
          <a:effectLst/>
        </p:spPr>
      </p:cxnSp>
      <p:cxnSp>
        <p:nvCxnSpPr>
          <p:cNvPr id="24" name="直接连接符 23"/>
          <p:cNvCxnSpPr/>
          <p:nvPr>
            <p:custDataLst>
              <p:tags r:id="rId4"/>
            </p:custDataLst>
          </p:nvPr>
        </p:nvCxnSpPr>
        <p:spPr>
          <a:xfrm flipH="1">
            <a:off x="6927850" y="2981325"/>
            <a:ext cx="2103438" cy="1517650"/>
          </a:xfrm>
          <a:prstGeom prst="line">
            <a:avLst/>
          </a:prstGeom>
          <a:noFill/>
          <a:ln w="12700" cap="flat" cmpd="sng" algn="ctr">
            <a:solidFill>
              <a:schemeClr val="accent1">
                <a:lumMod val="75000"/>
              </a:schemeClr>
            </a:solidFill>
            <a:prstDash val="solid"/>
            <a:miter lim="800000"/>
          </a:ln>
          <a:effectLst/>
        </p:spPr>
      </p:cxnSp>
      <p:sp>
        <p:nvSpPr>
          <p:cNvPr id="25" name="文本框 24"/>
          <p:cNvSpPr txBox="1"/>
          <p:nvPr>
            <p:custDataLst>
              <p:tags r:id="rId5"/>
            </p:custDataLst>
          </p:nvPr>
        </p:nvSpPr>
        <p:spPr>
          <a:xfrm>
            <a:off x="6876257" y="2355057"/>
            <a:ext cx="614362" cy="1016000"/>
          </a:xfrm>
          <a:prstGeom prst="rect">
            <a:avLst/>
          </a:prstGeom>
          <a:noFill/>
        </p:spPr>
        <p:txBody>
          <a:bodyPr wrap="none"/>
          <a:lstStyle/>
          <a:p>
            <a:pPr>
              <a:defRPr/>
            </a:pPr>
            <a:r>
              <a:rPr lang="en-US" altLang="zh-CN" sz="6000" b="1" spc="-400" smtClean="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rPr>
              <a:t>10</a:t>
            </a:r>
            <a:endParaRPr lang="zh-CN" altLang="en-US" sz="6000" b="1" spc="-400" dirty="0">
              <a:solidFill>
                <a:prstClr val="white"/>
              </a:solidFill>
              <a:effectLst>
                <a:outerShdw dist="25400" dir="2700000" algn="tl" rotWithShape="0">
                  <a:prstClr val="black">
                    <a:alpha val="29000"/>
                  </a:prstClr>
                </a:outerShdw>
              </a:effectLst>
              <a:latin typeface="Baskerville Old Face" panose="02020602080505020303" pitchFamily="18" charset="0"/>
              <a:ea typeface="华文隶书" panose="02010800040101010101" pitchFamily="2" charset="-122"/>
              <a:cs typeface="Microsoft New Tai Lue" panose="020B0502040204020203" pitchFamily="34" charset="0"/>
            </a:endParaRPr>
          </a:p>
        </p:txBody>
      </p:sp>
      <p:sp>
        <p:nvSpPr>
          <p:cNvPr id="2054" name="文本框 25"/>
          <p:cNvSpPr txBox="1">
            <a:spLocks noChangeArrowheads="1"/>
          </p:cNvSpPr>
          <p:nvPr>
            <p:custDataLst>
              <p:tags r:id="rId6"/>
            </p:custDataLst>
          </p:nvPr>
        </p:nvSpPr>
        <p:spPr bwMode="auto">
          <a:xfrm>
            <a:off x="4002089" y="3171826"/>
            <a:ext cx="3264473"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lnSpc>
                <a:spcPct val="150000"/>
              </a:lnSpc>
            </a:pPr>
            <a:r>
              <a:rPr lang="zh-CN" altLang="en-US" sz="2400" smtClean="0">
                <a:solidFill>
                  <a:srgbClr val="FFFFFF"/>
                </a:solidFill>
                <a:latin typeface="微软雅黑" panose="020B0503020204020204" pitchFamily="34" charset="-122"/>
                <a:ea typeface="微软雅黑" panose="020B0503020204020204" pitchFamily="34" charset="-122"/>
              </a:rPr>
              <a:t>对文件的输入输出</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7" name="文本框 26"/>
          <p:cNvSpPr txBox="1"/>
          <p:nvPr>
            <p:custDataLst>
              <p:tags r:id="rId7"/>
            </p:custDataLst>
          </p:nvPr>
        </p:nvSpPr>
        <p:spPr>
          <a:xfrm>
            <a:off x="6535738" y="2570164"/>
            <a:ext cx="647700" cy="585787"/>
          </a:xfrm>
          <a:prstGeom prst="rect">
            <a:avLst/>
          </a:prstGeom>
          <a:noFill/>
        </p:spPr>
        <p:txBody>
          <a:bodyPr wrap="none"/>
          <a:lstStyle/>
          <a:p>
            <a:pPr>
              <a:defRPr/>
            </a:pPr>
            <a:r>
              <a:rPr lang="zh-CN" altLang="en-US" sz="32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rPr>
              <a:t>第</a:t>
            </a:r>
            <a:endParaRPr lang="zh-CN" altLang="en-US" sz="4400" b="1" spc="400" dirty="0">
              <a:solidFill>
                <a:prstClr val="white"/>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endParaRPr>
          </a:p>
        </p:txBody>
      </p:sp>
      <p:sp>
        <p:nvSpPr>
          <p:cNvPr id="28" name="文本框 27"/>
          <p:cNvSpPr txBox="1"/>
          <p:nvPr>
            <p:custDataLst>
              <p:tags r:id="rId8"/>
            </p:custDataLst>
          </p:nvPr>
        </p:nvSpPr>
        <p:spPr>
          <a:xfrm>
            <a:off x="7581901" y="2570164"/>
            <a:ext cx="646113" cy="585787"/>
          </a:xfrm>
          <a:prstGeom prst="rect">
            <a:avLst/>
          </a:prstGeom>
          <a:noFill/>
        </p:spPr>
        <p:txBody>
          <a:bodyPr wrap="none"/>
          <a:lstStyle>
            <a:defPPr>
              <a:defRPr lang="zh-CN"/>
            </a:defPPr>
            <a:lvl1pPr>
              <a:defRPr sz="3200" b="1" spc="400">
                <a:solidFill>
                  <a:schemeClr val="bg1"/>
                </a:solidFill>
                <a:effectLst>
                  <a:outerShdw dist="25400" dir="2700000" algn="tl" rotWithShape="0">
                    <a:prstClr val="black">
                      <a:alpha val="29000"/>
                    </a:prstClr>
                  </a:outerShdw>
                </a:effectLst>
                <a:latin typeface="华文中宋" panose="02010600040101010101" pitchFamily="2" charset="-122"/>
                <a:ea typeface="华文中宋" panose="02010600040101010101" pitchFamily="2" charset="-122"/>
                <a:cs typeface="Microsoft New Tai Lue" panose="020B0502040204020203" pitchFamily="34" charset="0"/>
              </a:defRPr>
            </a:lvl1pPr>
          </a:lstStyle>
          <a:p>
            <a:pPr>
              <a:defRPr/>
            </a:pPr>
            <a:r>
              <a:rPr lang="zh-CN" altLang="en-US" kern="0" dirty="0">
                <a:solidFill>
                  <a:prstClr val="white"/>
                </a:solidFill>
              </a:rPr>
              <a:t>章</a:t>
            </a:r>
          </a:p>
        </p:txBody>
      </p:sp>
    </p:spTree>
    <p:custDataLst>
      <p:tags r:id="rId1"/>
    </p:custDataLst>
    <p:extLst>
      <p:ext uri="{BB962C8B-B14F-4D97-AF65-F5344CB8AC3E}">
        <p14:creationId xmlns:p14="http://schemas.microsoft.com/office/powerpoint/2010/main" xmlns="" val="766479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打开与关闭文件</a:t>
            </a:r>
            <a:endParaRPr lang="zh-CN" altLang="en-US" dirty="0"/>
          </a:p>
        </p:txBody>
      </p:sp>
    </p:spTree>
    <p:extLst>
      <p:ext uri="{BB962C8B-B14F-4D97-AF65-F5344CB8AC3E}">
        <p14:creationId xmlns:p14="http://schemas.microsoft.com/office/powerpoint/2010/main" xmlns="" val="3502693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打开与关闭文件</a:t>
            </a:r>
          </a:p>
        </p:txBody>
      </p:sp>
      <p:sp>
        <p:nvSpPr>
          <p:cNvPr id="6" name="MH_Desc_1"/>
          <p:cNvSpPr/>
          <p:nvPr>
            <p:custDataLst>
              <p:tags r:id="rId1"/>
            </p:custDataLst>
          </p:nvPr>
        </p:nvSpPr>
        <p:spPr>
          <a:xfrm>
            <a:off x="927100" y="1381329"/>
            <a:ext cx="10522778" cy="46417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对文件读写之前应该“打开”该文件，在使用结束之后应“关闭”该文件</a:t>
            </a:r>
            <a:r>
              <a:rPr lang="zh-CN" altLang="en-US" smtClean="0">
                <a:solidFill>
                  <a:schemeClr val="tx1"/>
                </a:solidFill>
              </a:rPr>
              <a:t>。</a:t>
            </a: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r>
              <a:rPr lang="zh-CN" altLang="en-US" smtClean="0">
                <a:solidFill>
                  <a:schemeClr val="tx1"/>
                </a:solidFill>
              </a:rPr>
              <a:t>所谓</a:t>
            </a:r>
            <a:r>
              <a:rPr lang="zh-CN" altLang="en-US">
                <a:solidFill>
                  <a:schemeClr val="tx1"/>
                </a:solidFill>
              </a:rPr>
              <a:t>“打开”是指为文件建立相应的信息区</a:t>
            </a:r>
            <a:r>
              <a:rPr lang="en-US" altLang="zh-CN">
                <a:solidFill>
                  <a:schemeClr val="tx1"/>
                </a:solidFill>
              </a:rPr>
              <a:t>(</a:t>
            </a:r>
            <a:r>
              <a:rPr lang="zh-CN" altLang="en-US">
                <a:solidFill>
                  <a:schemeClr val="tx1"/>
                </a:solidFill>
              </a:rPr>
              <a:t>用来存放有关文件的信息</a:t>
            </a:r>
            <a:r>
              <a:rPr lang="en-US" altLang="zh-CN">
                <a:solidFill>
                  <a:schemeClr val="tx1"/>
                </a:solidFill>
              </a:rPr>
              <a:t>)</a:t>
            </a:r>
            <a:r>
              <a:rPr lang="zh-CN" altLang="en-US">
                <a:solidFill>
                  <a:schemeClr val="tx1"/>
                </a:solidFill>
              </a:rPr>
              <a:t>和文件缓冲区</a:t>
            </a:r>
            <a:r>
              <a:rPr lang="en-US" altLang="zh-CN">
                <a:solidFill>
                  <a:schemeClr val="tx1"/>
                </a:solidFill>
              </a:rPr>
              <a:t>(</a:t>
            </a:r>
            <a:r>
              <a:rPr lang="zh-CN" altLang="en-US">
                <a:solidFill>
                  <a:schemeClr val="tx1"/>
                </a:solidFill>
              </a:rPr>
              <a:t>用来暂时存放输入输出的数据</a:t>
            </a:r>
            <a:r>
              <a:rPr lang="en-US" altLang="zh-CN">
                <a:solidFill>
                  <a:schemeClr val="tx1"/>
                </a:solidFill>
              </a:rPr>
              <a:t>)</a:t>
            </a:r>
            <a:r>
              <a:rPr lang="zh-CN" altLang="en-US">
                <a:solidFill>
                  <a:schemeClr val="tx1"/>
                </a:solidFill>
              </a:rPr>
              <a:t>。</a:t>
            </a:r>
          </a:p>
          <a:p>
            <a:pPr algn="just">
              <a:lnSpc>
                <a:spcPct val="150000"/>
              </a:lnSpc>
              <a:defRPr/>
            </a:pPr>
            <a:endParaRPr lang="zh-CN" altLang="en-US">
              <a:solidFill>
                <a:schemeClr val="tx1"/>
              </a:solidFill>
            </a:endParaRPr>
          </a:p>
          <a:p>
            <a:pPr algn="just">
              <a:lnSpc>
                <a:spcPct val="150000"/>
              </a:lnSpc>
              <a:defRPr/>
            </a:pPr>
            <a:r>
              <a:rPr lang="zh-CN" altLang="en-US">
                <a:solidFill>
                  <a:schemeClr val="tx1"/>
                </a:solidFill>
              </a:rPr>
              <a:t>在编写程序时，在打开文件的同时，一般都指定一个指针变量指向该文件，也就是建立起指针变量与文件之间的联系，这样，就可以通过该指针变量对文件进行读写了</a:t>
            </a:r>
            <a:r>
              <a:rPr lang="zh-CN" altLang="en-US" smtClean="0">
                <a:solidFill>
                  <a:schemeClr val="tx1"/>
                </a:solidFill>
              </a:rPr>
              <a:t>。</a:t>
            </a: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r>
              <a:rPr lang="zh-CN" altLang="en-US" smtClean="0">
                <a:solidFill>
                  <a:schemeClr val="tx1"/>
                </a:solidFill>
              </a:rPr>
              <a:t>所谓</a:t>
            </a:r>
            <a:r>
              <a:rPr lang="zh-CN" altLang="en-US">
                <a:solidFill>
                  <a:schemeClr val="tx1"/>
                </a:solidFill>
              </a:rPr>
              <a:t>“关闭”是指撤销文件信息区和文件缓冲区，使文件指针变量不再指向该文件，显然就无法进行对文件的读写了。 </a:t>
            </a:r>
            <a:endParaRPr lang="en-US" altLang="zh-CN">
              <a:solidFill>
                <a:schemeClr val="tx1"/>
              </a:solidFill>
            </a:endParaRPr>
          </a:p>
        </p:txBody>
      </p:sp>
    </p:spTree>
    <p:extLst>
      <p:ext uri="{BB962C8B-B14F-4D97-AF65-F5344CB8AC3E}">
        <p14:creationId xmlns:p14="http://schemas.microsoft.com/office/powerpoint/2010/main" xmlns="" val="4103618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用</a:t>
            </a:r>
            <a:r>
              <a:rPr lang="en-US" altLang="zh-CN"/>
              <a:t>fopen</a:t>
            </a:r>
            <a:r>
              <a:rPr lang="zh-CN" altLang="en-US"/>
              <a:t>函数打开数据文件</a:t>
            </a:r>
          </a:p>
        </p:txBody>
      </p:sp>
      <p:sp>
        <p:nvSpPr>
          <p:cNvPr id="4" name="矩形 3"/>
          <p:cNvSpPr/>
          <p:nvPr/>
        </p:nvSpPr>
        <p:spPr>
          <a:xfrm>
            <a:off x="927100" y="1411288"/>
            <a:ext cx="4648752"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smtClean="0"/>
              <a:t>fopen(</a:t>
            </a:r>
            <a:r>
              <a:rPr lang="zh-CN" altLang="en-US" sz="2400" b="1" smtClean="0"/>
              <a:t>文件名</a:t>
            </a:r>
            <a:r>
              <a:rPr lang="zh-CN" altLang="en-US" sz="2400" b="1"/>
              <a:t>，使用文件</a:t>
            </a:r>
            <a:r>
              <a:rPr lang="zh-CN" altLang="en-US" sz="2400" b="1" smtClean="0"/>
              <a:t>方式</a:t>
            </a:r>
            <a:r>
              <a:rPr lang="en-US" altLang="zh-CN" sz="2400" b="1"/>
              <a:t>)</a:t>
            </a:r>
            <a:r>
              <a:rPr lang="zh-CN" altLang="en-US" sz="2400" b="1" smtClean="0"/>
              <a:t>；</a:t>
            </a:r>
            <a:endParaRPr lang="zh-CN" altLang="en-US" sz="2400" b="1"/>
          </a:p>
        </p:txBody>
      </p:sp>
      <p:sp>
        <p:nvSpPr>
          <p:cNvPr id="5" name="圆角矩形 4"/>
          <p:cNvSpPr/>
          <p:nvPr/>
        </p:nvSpPr>
        <p:spPr>
          <a:xfrm>
            <a:off x="927099" y="2392375"/>
            <a:ext cx="6507371" cy="688952"/>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a:solidFill>
                  <a:schemeClr val="tx1"/>
                </a:solidFill>
              </a:rPr>
              <a:t>FILE*fp</a:t>
            </a:r>
            <a:r>
              <a:rPr lang="en-US" altLang="zh-CN" smtClean="0">
                <a:solidFill>
                  <a:schemeClr val="tx1"/>
                </a:solidFill>
              </a:rPr>
              <a:t>;				</a:t>
            </a:r>
            <a:r>
              <a:rPr lang="en-US" altLang="zh-CN" smtClean="0">
                <a:solidFill>
                  <a:srgbClr val="008000"/>
                </a:solidFill>
              </a:rPr>
              <a:t>//</a:t>
            </a:r>
            <a:r>
              <a:rPr lang="zh-CN" altLang="en-US">
                <a:solidFill>
                  <a:srgbClr val="008000"/>
                </a:solidFill>
              </a:rPr>
              <a:t>定义一个指向文件的指针变量</a:t>
            </a:r>
            <a:r>
              <a:rPr lang="en-US" altLang="zh-CN">
                <a:solidFill>
                  <a:srgbClr val="008000"/>
                </a:solidFill>
              </a:rPr>
              <a:t>fp</a:t>
            </a:r>
          </a:p>
          <a:p>
            <a:pPr defTabSz="363538"/>
            <a:r>
              <a:rPr lang="en-US" altLang="zh-CN" smtClean="0">
                <a:solidFill>
                  <a:schemeClr val="tx1"/>
                </a:solidFill>
              </a:rPr>
              <a:t>fp=fopen</a:t>
            </a:r>
            <a:r>
              <a:rPr lang="en-US" altLang="zh-CN">
                <a:solidFill>
                  <a:schemeClr val="tx1"/>
                </a:solidFill>
              </a:rPr>
              <a:t>(″a1″,″r</a:t>
            </a:r>
            <a:r>
              <a:rPr lang="en-US" altLang="zh-CN" smtClean="0">
                <a:solidFill>
                  <a:schemeClr val="tx1"/>
                </a:solidFill>
              </a:rPr>
              <a:t>″);	</a:t>
            </a:r>
            <a:r>
              <a:rPr lang="en-US" altLang="zh-CN" smtClean="0">
                <a:solidFill>
                  <a:srgbClr val="008000"/>
                </a:solidFill>
              </a:rPr>
              <a:t>//</a:t>
            </a:r>
            <a:r>
              <a:rPr lang="zh-CN" altLang="en-US">
                <a:solidFill>
                  <a:srgbClr val="008000"/>
                </a:solidFill>
              </a:rPr>
              <a:t>将</a:t>
            </a:r>
            <a:r>
              <a:rPr lang="en-US" altLang="zh-CN">
                <a:solidFill>
                  <a:srgbClr val="008000"/>
                </a:solidFill>
              </a:rPr>
              <a:t>fopen</a:t>
            </a:r>
            <a:r>
              <a:rPr lang="zh-CN" altLang="en-US">
                <a:solidFill>
                  <a:srgbClr val="008000"/>
                </a:solidFill>
              </a:rPr>
              <a:t>函数的返回值赋给指针变量</a:t>
            </a:r>
            <a:r>
              <a:rPr lang="en-US" altLang="zh-CN">
                <a:solidFill>
                  <a:srgbClr val="008000"/>
                </a:solidFill>
              </a:rPr>
              <a:t>fp</a:t>
            </a:r>
            <a:endParaRPr lang="zh-CN" altLang="en-US">
              <a:solidFill>
                <a:srgbClr val="008000"/>
              </a:solidFill>
            </a:endParaRPr>
          </a:p>
        </p:txBody>
      </p:sp>
      <p:sp>
        <p:nvSpPr>
          <p:cNvPr id="6" name="MH_Desc_1"/>
          <p:cNvSpPr/>
          <p:nvPr>
            <p:custDataLst>
              <p:tags r:id="rId1"/>
            </p:custDataLst>
          </p:nvPr>
        </p:nvSpPr>
        <p:spPr>
          <a:xfrm>
            <a:off x="927100" y="2261843"/>
            <a:ext cx="10522778" cy="28170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r>
              <a:rPr lang="zh-CN" altLang="en-US">
                <a:solidFill>
                  <a:schemeClr val="tx1"/>
                </a:solidFill>
              </a:rPr>
              <a:t>在打开一个文件时，通知编译系统以下</a:t>
            </a:r>
            <a:r>
              <a:rPr lang="en-US" altLang="zh-CN">
                <a:solidFill>
                  <a:schemeClr val="tx1"/>
                </a:solidFill>
              </a:rPr>
              <a:t>3</a:t>
            </a:r>
            <a:r>
              <a:rPr lang="zh-CN" altLang="en-US">
                <a:solidFill>
                  <a:schemeClr val="tx1"/>
                </a:solidFill>
              </a:rPr>
              <a:t>个信息</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smtClean="0">
                <a:solidFill>
                  <a:schemeClr val="tx1"/>
                </a:solidFill>
              </a:rPr>
              <a:t>① 需要</a:t>
            </a:r>
            <a:r>
              <a:rPr lang="zh-CN" altLang="en-US">
                <a:solidFill>
                  <a:schemeClr val="tx1"/>
                </a:solidFill>
              </a:rPr>
              <a:t>打开文件的名字，也就是准备访问的文件的</a:t>
            </a:r>
            <a:r>
              <a:rPr lang="zh-CN" altLang="en-US" smtClean="0">
                <a:solidFill>
                  <a:schemeClr val="tx1"/>
                </a:solidFill>
              </a:rPr>
              <a:t>名字</a:t>
            </a:r>
            <a:endParaRPr lang="en-US" altLang="zh-CN">
              <a:solidFill>
                <a:schemeClr val="tx1"/>
              </a:solidFill>
            </a:endParaRPr>
          </a:p>
          <a:p>
            <a:pPr algn="just">
              <a:lnSpc>
                <a:spcPct val="150000"/>
              </a:lnSpc>
              <a:defRPr/>
            </a:pPr>
            <a:r>
              <a:rPr lang="zh-CN" altLang="en-US" smtClean="0">
                <a:solidFill>
                  <a:schemeClr val="tx1"/>
                </a:solidFill>
              </a:rPr>
              <a:t>② 使用</a:t>
            </a:r>
            <a:r>
              <a:rPr lang="zh-CN" altLang="en-US">
                <a:solidFill>
                  <a:schemeClr val="tx1"/>
                </a:solidFill>
              </a:rPr>
              <a:t>文件的方式（“读”还是“写”等</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smtClean="0">
                <a:solidFill>
                  <a:schemeClr val="tx1"/>
                </a:solidFill>
              </a:rPr>
              <a:t>③ 让</a:t>
            </a:r>
            <a:r>
              <a:rPr lang="zh-CN" altLang="en-US">
                <a:solidFill>
                  <a:schemeClr val="tx1"/>
                </a:solidFill>
              </a:rPr>
              <a:t>哪一个指针变量指向被</a:t>
            </a:r>
            <a:r>
              <a:rPr lang="zh-CN" altLang="en-US" smtClean="0">
                <a:solidFill>
                  <a:schemeClr val="tx1"/>
                </a:solidFill>
              </a:rPr>
              <a:t>打开的文件</a:t>
            </a:r>
            <a:endParaRPr lang="zh-CN" altLang="en-US">
              <a:solidFill>
                <a:schemeClr val="tx1"/>
              </a:solidFill>
            </a:endParaRPr>
          </a:p>
          <a:p>
            <a:pPr algn="just">
              <a:lnSpc>
                <a:spcPct val="150000"/>
              </a:lnSpc>
              <a:defRPr/>
            </a:pPr>
            <a:endParaRPr lang="en-US" altLang="zh-CN">
              <a:solidFill>
                <a:schemeClr val="tx1"/>
              </a:solidFill>
            </a:endParaRPr>
          </a:p>
        </p:txBody>
      </p:sp>
      <p:sp>
        <p:nvSpPr>
          <p:cNvPr id="3" name="矩形 2"/>
          <p:cNvSpPr/>
          <p:nvPr/>
        </p:nvSpPr>
        <p:spPr>
          <a:xfrm>
            <a:off x="7434470" y="2552185"/>
            <a:ext cx="4047903" cy="369332"/>
          </a:xfrm>
          <a:prstGeom prst="rect">
            <a:avLst/>
          </a:prstGeom>
        </p:spPr>
        <p:txBody>
          <a:bodyPr wrap="none">
            <a:spAutoFit/>
          </a:bodyPr>
          <a:lstStyle/>
          <a:p>
            <a:r>
              <a:rPr lang="zh-CN" altLang="en-US" smtClean="0"/>
              <a:t>表示</a:t>
            </a:r>
            <a:r>
              <a:rPr lang="zh-CN" altLang="en-US"/>
              <a:t>以“读入”</a:t>
            </a:r>
            <a:r>
              <a:rPr lang="zh-CN" altLang="en-US" smtClean="0"/>
              <a:t>方式打开</a:t>
            </a:r>
            <a:r>
              <a:rPr lang="zh-CN" altLang="en-US"/>
              <a:t>名字为a1的</a:t>
            </a:r>
            <a:r>
              <a:rPr lang="zh-CN" altLang="en-US" smtClean="0"/>
              <a:t>文件</a:t>
            </a:r>
            <a:endParaRPr lang="zh-CN" altLang="en-US"/>
          </a:p>
        </p:txBody>
      </p:sp>
    </p:spTree>
    <p:extLst>
      <p:ext uri="{BB962C8B-B14F-4D97-AF65-F5344CB8AC3E}">
        <p14:creationId xmlns:p14="http://schemas.microsoft.com/office/powerpoint/2010/main" xmlns="" val="2854869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用</a:t>
            </a:r>
            <a:r>
              <a:rPr lang="en-US" altLang="zh-CN"/>
              <a:t>fopen</a:t>
            </a:r>
            <a:r>
              <a:rPr lang="zh-CN" altLang="en-US"/>
              <a:t>函数打开数据文件</a:t>
            </a:r>
          </a:p>
        </p:txBody>
      </p:sp>
      <p:sp>
        <p:nvSpPr>
          <p:cNvPr id="4" name="矩形 3"/>
          <p:cNvSpPr/>
          <p:nvPr/>
        </p:nvSpPr>
        <p:spPr>
          <a:xfrm>
            <a:off x="927100" y="1411288"/>
            <a:ext cx="4648752"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smtClean="0"/>
              <a:t>fopen(</a:t>
            </a:r>
            <a:r>
              <a:rPr lang="zh-CN" altLang="en-US" sz="2400" b="1" smtClean="0"/>
              <a:t>文件名，</a:t>
            </a:r>
            <a:r>
              <a:rPr lang="zh-CN" altLang="en-US" sz="2400" b="1"/>
              <a:t>使用文件</a:t>
            </a:r>
            <a:r>
              <a:rPr lang="zh-CN" altLang="en-US" sz="2400" b="1" smtClean="0"/>
              <a:t>方式</a:t>
            </a:r>
            <a:r>
              <a:rPr lang="en-US" altLang="zh-CN" sz="2400" b="1"/>
              <a:t>)</a:t>
            </a:r>
            <a:r>
              <a:rPr lang="zh-CN" altLang="en-US" sz="2400" b="1" smtClean="0"/>
              <a:t>；</a:t>
            </a:r>
            <a:endParaRPr lang="zh-CN" altLang="en-US" sz="2400" b="1"/>
          </a:p>
        </p:txBody>
      </p:sp>
      <p:sp>
        <p:nvSpPr>
          <p:cNvPr id="6" name="MH_Desc_1"/>
          <p:cNvSpPr/>
          <p:nvPr>
            <p:custDataLst>
              <p:tags r:id="rId1"/>
            </p:custDataLst>
          </p:nvPr>
        </p:nvSpPr>
        <p:spPr>
          <a:xfrm>
            <a:off x="927100" y="2261843"/>
            <a:ext cx="10522778" cy="390041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使用文件方式</a:t>
            </a:r>
            <a:endParaRPr lang="en-US" altLang="zh-CN">
              <a:solidFill>
                <a:schemeClr val="tx1"/>
              </a:solidFill>
            </a:endParaRPr>
          </a:p>
        </p:txBody>
      </p:sp>
      <p:graphicFrame>
        <p:nvGraphicFramePr>
          <p:cNvPr id="7" name="表格 6"/>
          <p:cNvGraphicFramePr>
            <a:graphicFrameLocks noGrp="1"/>
          </p:cNvGraphicFramePr>
          <p:nvPr>
            <p:extLst>
              <p:ext uri="{D42A27DB-BD31-4B8C-83A1-F6EECF244321}">
                <p14:modId xmlns:p14="http://schemas.microsoft.com/office/powerpoint/2010/main" xmlns="" val="2820429221"/>
              </p:ext>
            </p:extLst>
          </p:nvPr>
        </p:nvGraphicFramePr>
        <p:xfrm>
          <a:off x="2588591" y="2340052"/>
          <a:ext cx="8127999" cy="3744000"/>
        </p:xfrm>
        <a:graphic>
          <a:graphicData uri="http://schemas.openxmlformats.org/drawingml/2006/table">
            <a:tbl>
              <a:tblPr firstRow="1" bandRow="1">
                <a:tableStyleId>{5C22544A-7EE6-4342-B048-85BDC9FD1C3A}</a:tableStyleId>
              </a:tblPr>
              <a:tblGrid>
                <a:gridCol w="1506331">
                  <a:extLst>
                    <a:ext uri="{9D8B030D-6E8A-4147-A177-3AD203B41FA5}">
                      <a16:colId xmlns:a16="http://schemas.microsoft.com/office/drawing/2014/main" xmlns="" val="667557861"/>
                    </a:ext>
                  </a:extLst>
                </a:gridCol>
                <a:gridCol w="4432852">
                  <a:extLst>
                    <a:ext uri="{9D8B030D-6E8A-4147-A177-3AD203B41FA5}">
                      <a16:colId xmlns:a16="http://schemas.microsoft.com/office/drawing/2014/main" xmlns="" val="2574602929"/>
                    </a:ext>
                  </a:extLst>
                </a:gridCol>
                <a:gridCol w="2188816">
                  <a:extLst>
                    <a:ext uri="{9D8B030D-6E8A-4147-A177-3AD203B41FA5}">
                      <a16:colId xmlns:a16="http://schemas.microsoft.com/office/drawing/2014/main" xmlns="" val="2554370023"/>
                    </a:ext>
                  </a:extLst>
                </a:gridCol>
              </a:tblGrid>
              <a:tr h="288000">
                <a:tc>
                  <a:txBody>
                    <a:bodyPr/>
                    <a:lstStyle/>
                    <a:p>
                      <a:pPr algn="ctr" fontAlgn="ctr"/>
                      <a:r>
                        <a:rPr lang="zh-CN" altLang="en-US" sz="1400" u="none" strike="noStrike">
                          <a:effectLst/>
                        </a:rPr>
                        <a:t>文件使用方式</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r>
                        <a:rPr lang="zh-CN" altLang="en-US" sz="1400" u="none" strike="noStrike">
                          <a:effectLst/>
                        </a:rPr>
                        <a:t>含义</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r>
                        <a:rPr lang="zh-CN" altLang="en-US" sz="1400" u="none" strike="noStrike">
                          <a:effectLst/>
                        </a:rPr>
                        <a:t>如果指定的文件不存在</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4266168746"/>
                  </a:ext>
                </a:extLst>
              </a:tr>
              <a:tr h="288000">
                <a:tc>
                  <a:txBody>
                    <a:bodyPr/>
                    <a:lstStyle/>
                    <a:p>
                      <a:pPr algn="l" fontAlgn="ctr"/>
                      <a:r>
                        <a:rPr lang="en-US" sz="1400" u="none" strike="noStrike">
                          <a:effectLst/>
                        </a:rPr>
                        <a:t>“r”（</a:t>
                      </a:r>
                      <a:r>
                        <a:rPr lang="zh-CN" altLang="en-US" sz="1400" u="none" strike="noStrike">
                          <a:effectLst/>
                        </a:rPr>
                        <a:t>只读）</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为了输入数据，打开一个已存在的文本文件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出错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1081700914"/>
                  </a:ext>
                </a:extLst>
              </a:tr>
              <a:tr h="288000">
                <a:tc>
                  <a:txBody>
                    <a:bodyPr/>
                    <a:lstStyle/>
                    <a:p>
                      <a:pPr algn="l" fontAlgn="ctr"/>
                      <a:r>
                        <a:rPr lang="en-US" sz="1400" u="none" strike="noStrike">
                          <a:effectLst/>
                        </a:rPr>
                        <a:t>“w”（</a:t>
                      </a:r>
                      <a:r>
                        <a:rPr lang="zh-CN" altLang="en-US" sz="1400" u="none" strike="noStrike">
                          <a:effectLst/>
                        </a:rPr>
                        <a:t>只写）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为了输出数据，打开一个文本文件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建立新文件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546792107"/>
                  </a:ext>
                </a:extLst>
              </a:tr>
              <a:tr h="288000">
                <a:tc>
                  <a:txBody>
                    <a:bodyPr/>
                    <a:lstStyle/>
                    <a:p>
                      <a:pPr algn="l" fontAlgn="ctr"/>
                      <a:r>
                        <a:rPr lang="pt-BR" sz="1400" u="none" strike="noStrike">
                          <a:effectLst/>
                        </a:rPr>
                        <a:t>“a”（追加）</a:t>
                      </a:r>
                      <a:endParaRPr lang="pt-BR"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向文本文件尾添加数据</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出错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3307689903"/>
                  </a:ext>
                </a:extLst>
              </a:tr>
              <a:tr h="288000">
                <a:tc>
                  <a:txBody>
                    <a:bodyPr/>
                    <a:lstStyle/>
                    <a:p>
                      <a:pPr algn="l" fontAlgn="ctr"/>
                      <a:r>
                        <a:rPr lang="zh-CN" altLang="en-US" sz="1400" u="none" strike="noStrike">
                          <a:effectLst/>
                        </a:rPr>
                        <a:t>“</a:t>
                      </a:r>
                      <a:r>
                        <a:rPr lang="en-US" altLang="zh-CN" sz="1400" u="none" strike="noStrike">
                          <a:effectLst/>
                        </a:rPr>
                        <a:t>rb”</a:t>
                      </a:r>
                      <a:r>
                        <a:rPr lang="zh-CN" altLang="en-US" sz="1400" u="none" strike="noStrike">
                          <a:effectLst/>
                        </a:rPr>
                        <a:t>（只读）</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为了输入数据，打开一个二进制文件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出错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2875226991"/>
                  </a:ext>
                </a:extLst>
              </a:tr>
              <a:tr h="288000">
                <a:tc>
                  <a:txBody>
                    <a:bodyPr/>
                    <a:lstStyle/>
                    <a:p>
                      <a:pPr algn="l" fontAlgn="ctr"/>
                      <a:r>
                        <a:rPr lang="zh-CN" altLang="en-US" sz="1400" u="none" strike="noStrike">
                          <a:effectLst/>
                        </a:rPr>
                        <a:t>“</a:t>
                      </a:r>
                      <a:r>
                        <a:rPr lang="en-US" altLang="zh-CN" sz="1400" u="none" strike="noStrike">
                          <a:effectLst/>
                        </a:rPr>
                        <a:t>wb”</a:t>
                      </a:r>
                      <a:r>
                        <a:rPr lang="zh-CN" altLang="en-US" sz="1400" u="none" strike="noStrike">
                          <a:effectLst/>
                        </a:rPr>
                        <a:t>（只写）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为了输出数据，打开一个二进制文件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建立新文件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714076398"/>
                  </a:ext>
                </a:extLst>
              </a:tr>
              <a:tr h="288000">
                <a:tc>
                  <a:txBody>
                    <a:bodyPr/>
                    <a:lstStyle/>
                    <a:p>
                      <a:pPr algn="l" fontAlgn="ctr"/>
                      <a:r>
                        <a:rPr lang="de-DE" sz="1400" u="none" strike="noStrike">
                          <a:effectLst/>
                        </a:rPr>
                        <a:t>“ab”（追加）</a:t>
                      </a:r>
                      <a:endParaRPr lang="de-DE"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向二进制文件尾添加数据</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出错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2430331176"/>
                  </a:ext>
                </a:extLst>
              </a:tr>
              <a:tr h="288000">
                <a:tc>
                  <a:txBody>
                    <a:bodyPr/>
                    <a:lstStyle/>
                    <a:p>
                      <a:pPr algn="l" fontAlgn="ctr"/>
                      <a:r>
                        <a:rPr lang="en-US" sz="1400" u="none" strike="noStrike">
                          <a:effectLst/>
                        </a:rPr>
                        <a:t>“r+”（</a:t>
                      </a:r>
                      <a:r>
                        <a:rPr lang="zh-CN" altLang="en-US" sz="1400" u="none" strike="noStrike">
                          <a:effectLst/>
                        </a:rPr>
                        <a:t>读写）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为了读和写，打开一个文本文件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出错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950198334"/>
                  </a:ext>
                </a:extLst>
              </a:tr>
              <a:tr h="288000">
                <a:tc>
                  <a:txBody>
                    <a:bodyPr/>
                    <a:lstStyle/>
                    <a:p>
                      <a:pPr algn="l" fontAlgn="ctr"/>
                      <a:r>
                        <a:rPr lang="en-US" sz="1400" u="none" strike="noStrike">
                          <a:effectLst/>
                        </a:rPr>
                        <a:t>“w+”（</a:t>
                      </a:r>
                      <a:r>
                        <a:rPr lang="zh-CN" altLang="en-US" sz="1400" u="none" strike="noStrike">
                          <a:effectLst/>
                        </a:rPr>
                        <a:t>读写）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为了读和写，建立一个新的文本文件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建立新文件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2276559127"/>
                  </a:ext>
                </a:extLst>
              </a:tr>
              <a:tr h="288000">
                <a:tc>
                  <a:txBody>
                    <a:bodyPr/>
                    <a:lstStyle/>
                    <a:p>
                      <a:pPr algn="l" fontAlgn="ctr"/>
                      <a:r>
                        <a:rPr lang="en-US" sz="1400" u="none" strike="noStrike">
                          <a:effectLst/>
                        </a:rPr>
                        <a:t>“a+” (</a:t>
                      </a:r>
                      <a:r>
                        <a:rPr lang="zh-CN" altLang="en-US" sz="1400" u="none" strike="noStrike">
                          <a:effectLst/>
                        </a:rPr>
                        <a:t>读写）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为了读和写，打开一个文本文件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出错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1119895898"/>
                  </a:ext>
                </a:extLst>
              </a:tr>
              <a:tr h="288000">
                <a:tc>
                  <a:txBody>
                    <a:bodyPr/>
                    <a:lstStyle/>
                    <a:p>
                      <a:pPr algn="l" fontAlgn="ctr"/>
                      <a:r>
                        <a:rPr lang="zh-CN" altLang="en-US" sz="1400" u="none" strike="noStrike">
                          <a:effectLst/>
                        </a:rPr>
                        <a:t>“</a:t>
                      </a:r>
                      <a:r>
                        <a:rPr lang="en-US" altLang="zh-CN" sz="1400" u="none" strike="noStrike">
                          <a:effectLst/>
                        </a:rPr>
                        <a:t>rb+”</a:t>
                      </a:r>
                      <a:r>
                        <a:rPr lang="zh-CN" altLang="en-US" sz="1400" u="none" strike="noStrike">
                          <a:effectLst/>
                        </a:rPr>
                        <a:t>（读写）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为了读和写，打开一个二进制文件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出错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3674417579"/>
                  </a:ext>
                </a:extLst>
              </a:tr>
              <a:tr h="288000">
                <a:tc>
                  <a:txBody>
                    <a:bodyPr/>
                    <a:lstStyle/>
                    <a:p>
                      <a:pPr algn="l" fontAlgn="ctr"/>
                      <a:r>
                        <a:rPr lang="zh-CN" altLang="en-US" sz="1400" u="none" strike="noStrike">
                          <a:effectLst/>
                        </a:rPr>
                        <a:t>“</a:t>
                      </a:r>
                      <a:r>
                        <a:rPr lang="en-US" altLang="zh-CN" sz="1400" u="none" strike="noStrike">
                          <a:effectLst/>
                        </a:rPr>
                        <a:t>wb+”</a:t>
                      </a:r>
                      <a:r>
                        <a:rPr lang="zh-CN" altLang="en-US" sz="1400" u="none" strike="noStrike">
                          <a:effectLst/>
                        </a:rPr>
                        <a:t>（读写）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为了读和写，建立一个新的二进制文件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建立新文件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1359633924"/>
                  </a:ext>
                </a:extLst>
              </a:tr>
              <a:tr h="288000">
                <a:tc>
                  <a:txBody>
                    <a:bodyPr/>
                    <a:lstStyle/>
                    <a:p>
                      <a:pPr algn="l" fontAlgn="ctr"/>
                      <a:r>
                        <a:rPr lang="en-US" sz="1400" u="none" strike="noStrike">
                          <a:effectLst/>
                        </a:rPr>
                        <a:t>“ab+”（</a:t>
                      </a:r>
                      <a:r>
                        <a:rPr lang="zh-CN" altLang="en-US" sz="1400" u="none" strike="noStrike">
                          <a:effectLst/>
                        </a:rPr>
                        <a:t>读写）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为读写打开一个二进制文件</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r>
                        <a:rPr lang="zh-CN" altLang="en-US" sz="1400" u="none" strike="noStrike">
                          <a:effectLst/>
                        </a:rPr>
                        <a:t>出错</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4024964342"/>
                  </a:ext>
                </a:extLst>
              </a:tr>
            </a:tbl>
          </a:graphicData>
        </a:graphic>
      </p:graphicFrame>
    </p:spTree>
    <p:extLst>
      <p:ext uri="{BB962C8B-B14F-4D97-AF65-F5344CB8AC3E}">
        <p14:creationId xmlns:p14="http://schemas.microsoft.com/office/powerpoint/2010/main" xmlns="" val="1129669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用</a:t>
            </a:r>
            <a:r>
              <a:rPr lang="en-US" altLang="zh-CN"/>
              <a:t>fopen</a:t>
            </a:r>
            <a:r>
              <a:rPr lang="zh-CN" altLang="en-US"/>
              <a:t>函数打开数据文件</a:t>
            </a:r>
          </a:p>
        </p:txBody>
      </p:sp>
      <p:sp>
        <p:nvSpPr>
          <p:cNvPr id="4" name="矩形 3"/>
          <p:cNvSpPr/>
          <p:nvPr/>
        </p:nvSpPr>
        <p:spPr>
          <a:xfrm>
            <a:off x="927100" y="1411288"/>
            <a:ext cx="4648752"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smtClean="0"/>
              <a:t>fopen(</a:t>
            </a:r>
            <a:r>
              <a:rPr lang="zh-CN" altLang="en-US" sz="2400" b="1" smtClean="0"/>
              <a:t>文件名，</a:t>
            </a:r>
            <a:r>
              <a:rPr lang="zh-CN" altLang="en-US" sz="2400" b="1"/>
              <a:t>使用文件</a:t>
            </a:r>
            <a:r>
              <a:rPr lang="zh-CN" altLang="en-US" sz="2400" b="1" smtClean="0"/>
              <a:t>方式</a:t>
            </a:r>
            <a:r>
              <a:rPr lang="en-US" altLang="zh-CN" sz="2400" b="1"/>
              <a:t>)</a:t>
            </a:r>
            <a:r>
              <a:rPr lang="zh-CN" altLang="en-US" sz="2400" b="1" smtClean="0"/>
              <a:t>；</a:t>
            </a:r>
            <a:endParaRPr lang="zh-CN" altLang="en-US" sz="2400" b="1"/>
          </a:p>
        </p:txBody>
      </p:sp>
      <p:sp>
        <p:nvSpPr>
          <p:cNvPr id="6" name="MH_Desc_1"/>
          <p:cNvSpPr/>
          <p:nvPr>
            <p:custDataLst>
              <p:tags r:id="rId1"/>
            </p:custDataLst>
          </p:nvPr>
        </p:nvSpPr>
        <p:spPr>
          <a:xfrm>
            <a:off x="927100" y="2246243"/>
            <a:ext cx="10522778" cy="379674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sz="1600">
                <a:solidFill>
                  <a:schemeClr val="tx1"/>
                </a:solidFill>
              </a:rPr>
              <a:t>(1) </a:t>
            </a:r>
            <a:r>
              <a:rPr lang="zh-CN" altLang="en-US" sz="1600">
                <a:solidFill>
                  <a:schemeClr val="tx1"/>
                </a:solidFill>
              </a:rPr>
              <a:t>用“</a:t>
            </a:r>
            <a:r>
              <a:rPr lang="en-US" altLang="zh-CN" sz="1600">
                <a:solidFill>
                  <a:schemeClr val="tx1"/>
                </a:solidFill>
              </a:rPr>
              <a:t>r”</a:t>
            </a:r>
            <a:r>
              <a:rPr lang="zh-CN" altLang="en-US" sz="1600">
                <a:solidFill>
                  <a:schemeClr val="tx1"/>
                </a:solidFill>
              </a:rPr>
              <a:t>方式打开的文件只能用于向计算机输入而不能用作向该文件输出数据，而且该文件应该已经存在，并存有数据，这样程序才能从文件中读数据。不能用“</a:t>
            </a:r>
            <a:r>
              <a:rPr lang="en-US" altLang="zh-CN" sz="1600">
                <a:solidFill>
                  <a:schemeClr val="tx1"/>
                </a:solidFill>
              </a:rPr>
              <a:t>r”</a:t>
            </a:r>
            <a:r>
              <a:rPr lang="zh-CN" altLang="en-US" sz="1600">
                <a:solidFill>
                  <a:schemeClr val="tx1"/>
                </a:solidFill>
              </a:rPr>
              <a:t>方式打开一个并不存在的文件，否则出错。</a:t>
            </a:r>
          </a:p>
          <a:p>
            <a:pPr algn="just">
              <a:lnSpc>
                <a:spcPct val="150000"/>
              </a:lnSpc>
              <a:defRPr/>
            </a:pPr>
            <a:r>
              <a:rPr lang="en-US" altLang="zh-CN" sz="1600" smtClean="0">
                <a:solidFill>
                  <a:schemeClr val="tx1"/>
                </a:solidFill>
              </a:rPr>
              <a:t>(</a:t>
            </a:r>
            <a:r>
              <a:rPr lang="en-US" altLang="zh-CN" sz="1600">
                <a:solidFill>
                  <a:schemeClr val="tx1"/>
                </a:solidFill>
              </a:rPr>
              <a:t>2) </a:t>
            </a:r>
            <a:r>
              <a:rPr lang="zh-CN" altLang="en-US" sz="1600">
                <a:solidFill>
                  <a:schemeClr val="tx1"/>
                </a:solidFill>
              </a:rPr>
              <a:t>用“</a:t>
            </a:r>
            <a:r>
              <a:rPr lang="en-US" altLang="zh-CN" sz="1600">
                <a:solidFill>
                  <a:schemeClr val="tx1"/>
                </a:solidFill>
              </a:rPr>
              <a:t>w”</a:t>
            </a:r>
            <a:r>
              <a:rPr lang="zh-CN" altLang="en-US" sz="1600">
                <a:solidFill>
                  <a:schemeClr val="tx1"/>
                </a:solidFill>
              </a:rPr>
              <a:t>方式打开的文件只能用于向该文件写数据（即输出文件），而不能用来向计算机输入。如果原来不存在该文件，则在打开文件前新建立一个以指定的名字命名的文件。如果原来已存在一个以该文件名命名的文件，则在打开文件前先将该文件删去，然后重新建立一个新文件。</a:t>
            </a:r>
          </a:p>
          <a:p>
            <a:pPr algn="just">
              <a:lnSpc>
                <a:spcPct val="150000"/>
              </a:lnSpc>
              <a:defRPr/>
            </a:pPr>
            <a:r>
              <a:rPr lang="en-US" altLang="zh-CN" sz="1600" smtClean="0">
                <a:solidFill>
                  <a:schemeClr val="tx1"/>
                </a:solidFill>
              </a:rPr>
              <a:t>(</a:t>
            </a:r>
            <a:r>
              <a:rPr lang="en-US" altLang="zh-CN" sz="1600">
                <a:solidFill>
                  <a:schemeClr val="tx1"/>
                </a:solidFill>
              </a:rPr>
              <a:t>3) </a:t>
            </a:r>
            <a:r>
              <a:rPr lang="zh-CN" altLang="en-US" sz="1600">
                <a:solidFill>
                  <a:schemeClr val="tx1"/>
                </a:solidFill>
              </a:rPr>
              <a:t>如果希望向文件末尾添加新的数据（不希望删除原有数据），则应该用“</a:t>
            </a:r>
            <a:r>
              <a:rPr lang="en-US" altLang="zh-CN" sz="1600">
                <a:solidFill>
                  <a:schemeClr val="tx1"/>
                </a:solidFill>
              </a:rPr>
              <a:t>a”</a:t>
            </a:r>
            <a:r>
              <a:rPr lang="zh-CN" altLang="en-US" sz="1600">
                <a:solidFill>
                  <a:schemeClr val="tx1"/>
                </a:solidFill>
              </a:rPr>
              <a:t>方式打开。但此时应保证该文件已存在；否则将得到出错信息</a:t>
            </a:r>
            <a:r>
              <a:rPr lang="zh-CN" altLang="en-US" sz="1600" smtClean="0">
                <a:solidFill>
                  <a:schemeClr val="tx1"/>
                </a:solidFill>
              </a:rPr>
              <a:t>。在</a:t>
            </a:r>
            <a:r>
              <a:rPr lang="zh-CN" altLang="en-US" sz="1600">
                <a:solidFill>
                  <a:schemeClr val="tx1"/>
                </a:solidFill>
              </a:rPr>
              <a:t>每个数据文件中自动设置了一个隐式的“</a:t>
            </a:r>
            <a:r>
              <a:rPr lang="zh-CN" altLang="en-US" sz="1600" b="1">
                <a:solidFill>
                  <a:schemeClr val="tx1"/>
                </a:solidFill>
              </a:rPr>
              <a:t>文件读写位置标记</a:t>
            </a:r>
            <a:r>
              <a:rPr lang="zh-CN" altLang="en-US" sz="1600">
                <a:solidFill>
                  <a:schemeClr val="tx1"/>
                </a:solidFill>
              </a:rPr>
              <a:t>”，它指向的位置就是当前进行读写的位置。如果“文件读写位置标记”在文件开头，则下一次的读写就是文件开头的数据。然后“文件读写位置标记”自动移到下一个读写位置，以便读写下一个数据</a:t>
            </a:r>
            <a:r>
              <a:rPr lang="zh-CN" altLang="en-US" sz="1600" smtClean="0">
                <a:solidFill>
                  <a:schemeClr val="tx1"/>
                </a:solidFill>
              </a:rPr>
              <a:t>。以添加方式打开</a:t>
            </a:r>
            <a:r>
              <a:rPr lang="zh-CN" altLang="en-US" sz="1600">
                <a:solidFill>
                  <a:schemeClr val="tx1"/>
                </a:solidFill>
              </a:rPr>
              <a:t>文件时，文件读写位置标记移到文件末尾</a:t>
            </a:r>
            <a:r>
              <a:rPr lang="zh-CN" altLang="en-US" sz="1600" smtClean="0">
                <a:solidFill>
                  <a:schemeClr val="tx1"/>
                </a:solidFill>
              </a:rPr>
              <a:t>。</a:t>
            </a:r>
            <a:endParaRPr lang="zh-CN" altLang="en-US" sz="1600">
              <a:solidFill>
                <a:schemeClr val="tx1"/>
              </a:solidFill>
            </a:endParaRPr>
          </a:p>
          <a:p>
            <a:pPr algn="just">
              <a:lnSpc>
                <a:spcPct val="150000"/>
              </a:lnSpc>
              <a:defRPr/>
            </a:pPr>
            <a:r>
              <a:rPr lang="en-US" altLang="zh-CN" sz="1600" smtClean="0">
                <a:solidFill>
                  <a:schemeClr val="tx1"/>
                </a:solidFill>
              </a:rPr>
              <a:t>(</a:t>
            </a:r>
            <a:r>
              <a:rPr lang="en-US" altLang="zh-CN" sz="1600">
                <a:solidFill>
                  <a:schemeClr val="tx1"/>
                </a:solidFill>
              </a:rPr>
              <a:t>4) </a:t>
            </a:r>
            <a:r>
              <a:rPr lang="zh-CN" altLang="en-US" sz="1600">
                <a:solidFill>
                  <a:schemeClr val="tx1"/>
                </a:solidFill>
              </a:rPr>
              <a:t>用“</a:t>
            </a:r>
            <a:r>
              <a:rPr lang="en-US" altLang="zh-CN" sz="1600">
                <a:solidFill>
                  <a:schemeClr val="tx1"/>
                </a:solidFill>
              </a:rPr>
              <a:t>r+”“w+”“a+”</a:t>
            </a:r>
            <a:r>
              <a:rPr lang="zh-CN" altLang="en-US" sz="1600">
                <a:solidFill>
                  <a:schemeClr val="tx1"/>
                </a:solidFill>
              </a:rPr>
              <a:t>方式打开的文件既可用来输入数据，也可用来输出数据</a:t>
            </a:r>
            <a:r>
              <a:rPr lang="zh-CN" altLang="en-US" sz="1600" smtClean="0">
                <a:solidFill>
                  <a:schemeClr val="tx1"/>
                </a:solidFill>
              </a:rPr>
              <a:t>。</a:t>
            </a:r>
            <a:endParaRPr lang="en-US" altLang="zh-CN" sz="1600" smtClean="0">
              <a:solidFill>
                <a:schemeClr val="tx1"/>
              </a:solidFill>
            </a:endParaRPr>
          </a:p>
        </p:txBody>
      </p:sp>
    </p:spTree>
    <p:extLst>
      <p:ext uri="{BB962C8B-B14F-4D97-AF65-F5344CB8AC3E}">
        <p14:creationId xmlns:p14="http://schemas.microsoft.com/office/powerpoint/2010/main" xmlns="" val="7909114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用</a:t>
            </a:r>
            <a:r>
              <a:rPr lang="en-US" altLang="zh-CN"/>
              <a:t>fopen</a:t>
            </a:r>
            <a:r>
              <a:rPr lang="zh-CN" altLang="en-US"/>
              <a:t>函数打开数据文件</a:t>
            </a:r>
          </a:p>
        </p:txBody>
      </p:sp>
      <p:sp>
        <p:nvSpPr>
          <p:cNvPr id="4" name="矩形 3"/>
          <p:cNvSpPr/>
          <p:nvPr/>
        </p:nvSpPr>
        <p:spPr>
          <a:xfrm>
            <a:off x="927100" y="1411288"/>
            <a:ext cx="4648752"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smtClean="0"/>
              <a:t>fopen(</a:t>
            </a:r>
            <a:r>
              <a:rPr lang="zh-CN" altLang="en-US" sz="2400" b="1" smtClean="0"/>
              <a:t>文件名，</a:t>
            </a:r>
            <a:r>
              <a:rPr lang="zh-CN" altLang="en-US" sz="2400" b="1"/>
              <a:t>使用文件</a:t>
            </a:r>
            <a:r>
              <a:rPr lang="zh-CN" altLang="en-US" sz="2400" b="1" smtClean="0"/>
              <a:t>方式</a:t>
            </a:r>
            <a:r>
              <a:rPr lang="en-US" altLang="zh-CN" sz="2400" b="1"/>
              <a:t>)</a:t>
            </a:r>
            <a:r>
              <a:rPr lang="zh-CN" altLang="en-US" sz="2400" b="1" smtClean="0"/>
              <a:t>；</a:t>
            </a:r>
            <a:endParaRPr lang="zh-CN" altLang="en-US" sz="2400" b="1"/>
          </a:p>
        </p:txBody>
      </p:sp>
      <p:sp>
        <p:nvSpPr>
          <p:cNvPr id="6" name="MH_Desc_1"/>
          <p:cNvSpPr/>
          <p:nvPr>
            <p:custDataLst>
              <p:tags r:id="rId1"/>
            </p:custDataLst>
          </p:nvPr>
        </p:nvSpPr>
        <p:spPr>
          <a:xfrm>
            <a:off x="927100" y="2246243"/>
            <a:ext cx="10522778" cy="414461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sz="1600">
                <a:solidFill>
                  <a:schemeClr val="tx1"/>
                </a:solidFill>
              </a:rPr>
              <a:t>(5) </a:t>
            </a:r>
            <a:r>
              <a:rPr lang="zh-CN" altLang="en-US" sz="1600">
                <a:solidFill>
                  <a:schemeClr val="tx1"/>
                </a:solidFill>
              </a:rPr>
              <a:t>如果不能实现“打开”的任务，</a:t>
            </a:r>
            <a:r>
              <a:rPr lang="en-US" altLang="zh-CN" sz="1600">
                <a:solidFill>
                  <a:schemeClr val="tx1"/>
                </a:solidFill>
              </a:rPr>
              <a:t>fopen</a:t>
            </a:r>
            <a:r>
              <a:rPr lang="zh-CN" altLang="en-US" sz="1600">
                <a:solidFill>
                  <a:schemeClr val="tx1"/>
                </a:solidFill>
              </a:rPr>
              <a:t>函数将会带回一个空指针值</a:t>
            </a:r>
            <a:r>
              <a:rPr lang="en-US" altLang="zh-CN" sz="1600">
                <a:solidFill>
                  <a:schemeClr val="tx1"/>
                </a:solidFill>
              </a:rPr>
              <a:t>NULL</a:t>
            </a:r>
            <a:r>
              <a:rPr lang="zh-CN" altLang="en-US" sz="1600" smtClean="0">
                <a:solidFill>
                  <a:schemeClr val="tx1"/>
                </a:solidFill>
              </a:rPr>
              <a:t>。</a:t>
            </a:r>
            <a:endParaRPr lang="en-US" altLang="zh-CN" sz="1600" smtClean="0">
              <a:solidFill>
                <a:schemeClr val="tx1"/>
              </a:solidFill>
            </a:endParaRPr>
          </a:p>
          <a:p>
            <a:pPr algn="just">
              <a:lnSpc>
                <a:spcPct val="150000"/>
              </a:lnSpc>
              <a:defRPr/>
            </a:pPr>
            <a:r>
              <a:rPr lang="en-US" altLang="zh-CN" sz="1600">
                <a:solidFill>
                  <a:schemeClr val="tx1"/>
                </a:solidFill>
              </a:rPr>
              <a:t>(6) C</a:t>
            </a:r>
            <a:r>
              <a:rPr lang="zh-CN" altLang="en-US" sz="1600">
                <a:solidFill>
                  <a:schemeClr val="tx1"/>
                </a:solidFill>
              </a:rPr>
              <a:t>标准建议用表</a:t>
            </a:r>
            <a:r>
              <a:rPr lang="en-US" altLang="zh-CN" sz="1600">
                <a:solidFill>
                  <a:schemeClr val="tx1"/>
                </a:solidFill>
              </a:rPr>
              <a:t>10.1</a:t>
            </a:r>
            <a:r>
              <a:rPr lang="zh-CN" altLang="en-US" sz="1600">
                <a:solidFill>
                  <a:schemeClr val="tx1"/>
                </a:solidFill>
              </a:rPr>
              <a:t>列出的文件使用方式打开文本文件或二进制文件</a:t>
            </a:r>
            <a:r>
              <a:rPr lang="zh-CN" altLang="en-US" sz="1600" smtClean="0">
                <a:solidFill>
                  <a:schemeClr val="tx1"/>
                </a:solidFill>
              </a:rPr>
              <a:t>，</a:t>
            </a:r>
            <a:endParaRPr lang="en-US" altLang="zh-CN" sz="1600" smtClean="0">
              <a:solidFill>
                <a:schemeClr val="tx1"/>
              </a:solidFill>
            </a:endParaRPr>
          </a:p>
          <a:p>
            <a:pPr algn="just">
              <a:lnSpc>
                <a:spcPct val="150000"/>
              </a:lnSpc>
              <a:defRPr/>
            </a:pPr>
            <a:r>
              <a:rPr lang="zh-CN" altLang="en-US" sz="1600" smtClean="0">
                <a:solidFill>
                  <a:schemeClr val="tx1"/>
                </a:solidFill>
              </a:rPr>
              <a:t>但</a:t>
            </a:r>
            <a:r>
              <a:rPr lang="zh-CN" altLang="en-US" sz="1600">
                <a:solidFill>
                  <a:schemeClr val="tx1"/>
                </a:solidFill>
              </a:rPr>
              <a:t>目前使用的有些</a:t>
            </a:r>
            <a:r>
              <a:rPr lang="en-US" altLang="zh-CN" sz="1600">
                <a:solidFill>
                  <a:schemeClr val="tx1"/>
                </a:solidFill>
              </a:rPr>
              <a:t>C</a:t>
            </a:r>
            <a:r>
              <a:rPr lang="zh-CN" altLang="en-US" sz="1600">
                <a:solidFill>
                  <a:schemeClr val="tx1"/>
                </a:solidFill>
              </a:rPr>
              <a:t>编译系统可能不完全提供所有这些</a:t>
            </a:r>
            <a:r>
              <a:rPr lang="zh-CN" altLang="en-US" sz="1600" smtClean="0">
                <a:solidFill>
                  <a:schemeClr val="tx1"/>
                </a:solidFill>
              </a:rPr>
              <a:t>功能，需要注意</a:t>
            </a:r>
            <a:endParaRPr lang="en-US" altLang="zh-CN" sz="1600" smtClean="0">
              <a:solidFill>
                <a:schemeClr val="tx1"/>
              </a:solidFill>
            </a:endParaRPr>
          </a:p>
          <a:p>
            <a:pPr algn="just">
              <a:lnSpc>
                <a:spcPct val="150000"/>
              </a:lnSpc>
              <a:defRPr/>
            </a:pPr>
            <a:r>
              <a:rPr lang="zh-CN" altLang="en-US" sz="1600" smtClean="0">
                <a:solidFill>
                  <a:schemeClr val="tx1"/>
                </a:solidFill>
              </a:rPr>
              <a:t>所</a:t>
            </a:r>
            <a:r>
              <a:rPr lang="zh-CN" altLang="en-US" sz="1600">
                <a:solidFill>
                  <a:schemeClr val="tx1"/>
                </a:solidFill>
              </a:rPr>
              <a:t>用系统的规定。</a:t>
            </a:r>
          </a:p>
          <a:p>
            <a:pPr algn="just">
              <a:lnSpc>
                <a:spcPct val="150000"/>
              </a:lnSpc>
              <a:defRPr/>
            </a:pPr>
            <a:r>
              <a:rPr lang="en-US" altLang="zh-CN" sz="1600" smtClean="0">
                <a:solidFill>
                  <a:schemeClr val="tx1"/>
                </a:solidFill>
              </a:rPr>
              <a:t>(</a:t>
            </a:r>
            <a:r>
              <a:rPr lang="en-US" altLang="zh-CN" sz="1600">
                <a:solidFill>
                  <a:schemeClr val="tx1"/>
                </a:solidFill>
              </a:rPr>
              <a:t>7) </a:t>
            </a:r>
            <a:r>
              <a:rPr lang="zh-CN" altLang="en-US" sz="1600" smtClean="0">
                <a:solidFill>
                  <a:schemeClr val="tx1"/>
                </a:solidFill>
              </a:rPr>
              <a:t>有</a:t>
            </a:r>
            <a:r>
              <a:rPr lang="en-US" altLang="zh-CN" sz="1600">
                <a:solidFill>
                  <a:schemeClr val="tx1"/>
                </a:solidFill>
              </a:rPr>
              <a:t>12</a:t>
            </a:r>
            <a:r>
              <a:rPr lang="zh-CN" altLang="en-US" sz="1600">
                <a:solidFill>
                  <a:schemeClr val="tx1"/>
                </a:solidFill>
              </a:rPr>
              <a:t>种文件使用方式，其中有</a:t>
            </a:r>
            <a:r>
              <a:rPr lang="en-US" altLang="zh-CN" sz="1600">
                <a:solidFill>
                  <a:schemeClr val="tx1"/>
                </a:solidFill>
              </a:rPr>
              <a:t>6</a:t>
            </a:r>
            <a:r>
              <a:rPr lang="zh-CN" altLang="en-US" sz="1600">
                <a:solidFill>
                  <a:schemeClr val="tx1"/>
                </a:solidFill>
              </a:rPr>
              <a:t>种是在第一个字母后面加了字母</a:t>
            </a:r>
            <a:r>
              <a:rPr lang="en-US" altLang="zh-CN" sz="1600">
                <a:solidFill>
                  <a:schemeClr val="tx1"/>
                </a:solidFill>
              </a:rPr>
              <a:t>b</a:t>
            </a:r>
            <a:r>
              <a:rPr lang="zh-CN" altLang="en-US" sz="1600">
                <a:solidFill>
                  <a:schemeClr val="tx1"/>
                </a:solidFill>
              </a:rPr>
              <a:t>的</a:t>
            </a:r>
            <a:r>
              <a:rPr lang="en-US" altLang="zh-CN" sz="1600">
                <a:solidFill>
                  <a:schemeClr val="tx1"/>
                </a:solidFill>
              </a:rPr>
              <a:t>(</a:t>
            </a:r>
            <a:r>
              <a:rPr lang="zh-CN" altLang="en-US" sz="1600">
                <a:solidFill>
                  <a:schemeClr val="tx1"/>
                </a:solidFill>
              </a:rPr>
              <a:t>如</a:t>
            </a:r>
            <a:r>
              <a:rPr lang="en-US" altLang="zh-CN" sz="1600">
                <a:solidFill>
                  <a:schemeClr val="tx1"/>
                </a:solidFill>
              </a:rPr>
              <a:t>rb,wb,ab,rb</a:t>
            </a:r>
            <a:r>
              <a:rPr lang="en-US" altLang="zh-CN" sz="1600" smtClean="0">
                <a:solidFill>
                  <a:schemeClr val="tx1"/>
                </a:solidFill>
              </a:rPr>
              <a:t>+,wb+,ab</a:t>
            </a:r>
            <a:r>
              <a:rPr lang="en-US" altLang="zh-CN" sz="1600">
                <a:solidFill>
                  <a:schemeClr val="tx1"/>
                </a:solidFill>
              </a:rPr>
              <a:t>+)</a:t>
            </a:r>
            <a:r>
              <a:rPr lang="zh-CN" altLang="en-US" sz="1600">
                <a:solidFill>
                  <a:schemeClr val="tx1"/>
                </a:solidFill>
              </a:rPr>
              <a:t>，</a:t>
            </a:r>
            <a:r>
              <a:rPr lang="en-US" altLang="zh-CN" sz="1600">
                <a:solidFill>
                  <a:schemeClr val="tx1"/>
                </a:solidFill>
              </a:rPr>
              <a:t>b</a:t>
            </a:r>
            <a:r>
              <a:rPr lang="zh-CN" altLang="en-US" sz="1600">
                <a:solidFill>
                  <a:schemeClr val="tx1"/>
                </a:solidFill>
              </a:rPr>
              <a:t>表示二进制方式。其实，带</a:t>
            </a:r>
            <a:r>
              <a:rPr lang="en-US" altLang="zh-CN" sz="1600">
                <a:solidFill>
                  <a:schemeClr val="tx1"/>
                </a:solidFill>
              </a:rPr>
              <a:t>b</a:t>
            </a:r>
            <a:r>
              <a:rPr lang="zh-CN" altLang="en-US" sz="1600">
                <a:solidFill>
                  <a:schemeClr val="tx1"/>
                </a:solidFill>
              </a:rPr>
              <a:t>和不带</a:t>
            </a:r>
            <a:r>
              <a:rPr lang="en-US" altLang="zh-CN" sz="1600">
                <a:solidFill>
                  <a:schemeClr val="tx1"/>
                </a:solidFill>
              </a:rPr>
              <a:t>b</a:t>
            </a:r>
            <a:r>
              <a:rPr lang="zh-CN" altLang="en-US" sz="1600">
                <a:solidFill>
                  <a:schemeClr val="tx1"/>
                </a:solidFill>
              </a:rPr>
              <a:t>只有一个区别，即对换行的处理。由于在</a:t>
            </a:r>
            <a:r>
              <a:rPr lang="en-US" altLang="zh-CN" sz="1600">
                <a:solidFill>
                  <a:schemeClr val="tx1"/>
                </a:solidFill>
              </a:rPr>
              <a:t>C</a:t>
            </a:r>
            <a:r>
              <a:rPr lang="zh-CN" altLang="en-US" sz="1600">
                <a:solidFill>
                  <a:schemeClr val="tx1"/>
                </a:solidFill>
              </a:rPr>
              <a:t>语言用一个</a:t>
            </a:r>
            <a:r>
              <a:rPr lang="en-US" altLang="zh-CN" sz="1600">
                <a:solidFill>
                  <a:schemeClr val="tx1"/>
                </a:solidFill>
              </a:rPr>
              <a:t>′\n′</a:t>
            </a:r>
            <a:r>
              <a:rPr lang="zh-CN" altLang="en-US" sz="1600">
                <a:solidFill>
                  <a:schemeClr val="tx1"/>
                </a:solidFill>
              </a:rPr>
              <a:t>即可实现换行，而在</a:t>
            </a:r>
            <a:r>
              <a:rPr lang="en-US" altLang="zh-CN" sz="1600">
                <a:solidFill>
                  <a:schemeClr val="tx1"/>
                </a:solidFill>
              </a:rPr>
              <a:t>Windows</a:t>
            </a:r>
            <a:r>
              <a:rPr lang="zh-CN" altLang="en-US" sz="1600">
                <a:solidFill>
                  <a:schemeClr val="tx1"/>
                </a:solidFill>
              </a:rPr>
              <a:t>系统中为实现换行必须要用 “回车”和“换行”两个字符，即</a:t>
            </a:r>
            <a:r>
              <a:rPr lang="en-US" altLang="zh-CN" sz="1600" smtClean="0">
                <a:solidFill>
                  <a:schemeClr val="tx1"/>
                </a:solidFill>
              </a:rPr>
              <a:t>′\r</a:t>
            </a:r>
            <a:r>
              <a:rPr lang="en-US" altLang="zh-CN" sz="1600">
                <a:solidFill>
                  <a:schemeClr val="tx1"/>
                </a:solidFill>
              </a:rPr>
              <a:t>′</a:t>
            </a:r>
            <a:r>
              <a:rPr lang="zh-CN" altLang="en-US" sz="1600">
                <a:solidFill>
                  <a:schemeClr val="tx1"/>
                </a:solidFill>
              </a:rPr>
              <a:t>和</a:t>
            </a:r>
            <a:r>
              <a:rPr lang="en-US" altLang="zh-CN" sz="1600">
                <a:solidFill>
                  <a:schemeClr val="tx1"/>
                </a:solidFill>
              </a:rPr>
              <a:t>′\n′</a:t>
            </a:r>
            <a:r>
              <a:rPr lang="zh-CN" altLang="en-US" sz="1600">
                <a:solidFill>
                  <a:schemeClr val="tx1"/>
                </a:solidFill>
              </a:rPr>
              <a:t>。因此，如果使用的是文本文件并且用“</a:t>
            </a:r>
            <a:r>
              <a:rPr lang="en-US" altLang="zh-CN" sz="1600">
                <a:solidFill>
                  <a:schemeClr val="tx1"/>
                </a:solidFill>
              </a:rPr>
              <a:t>w”</a:t>
            </a:r>
            <a:r>
              <a:rPr lang="zh-CN" altLang="en-US" sz="1600">
                <a:solidFill>
                  <a:schemeClr val="tx1"/>
                </a:solidFill>
              </a:rPr>
              <a:t>方式打开，在向文件输出时，遇到换行符</a:t>
            </a:r>
            <a:r>
              <a:rPr lang="en-US" altLang="zh-CN" sz="1600">
                <a:solidFill>
                  <a:schemeClr val="tx1"/>
                </a:solidFill>
              </a:rPr>
              <a:t>′\n′</a:t>
            </a:r>
            <a:r>
              <a:rPr lang="zh-CN" altLang="en-US" sz="1600">
                <a:solidFill>
                  <a:schemeClr val="tx1"/>
                </a:solidFill>
              </a:rPr>
              <a:t>时，系统就把它转换为</a:t>
            </a:r>
            <a:r>
              <a:rPr lang="en-US" altLang="zh-CN" sz="1600" smtClean="0">
                <a:solidFill>
                  <a:schemeClr val="tx1"/>
                </a:solidFill>
              </a:rPr>
              <a:t>′\</a:t>
            </a:r>
            <a:r>
              <a:rPr lang="en-US" altLang="zh-CN" sz="1600">
                <a:solidFill>
                  <a:schemeClr val="tx1"/>
                </a:solidFill>
              </a:rPr>
              <a:t>r′</a:t>
            </a:r>
            <a:r>
              <a:rPr lang="zh-CN" altLang="en-US" sz="1600">
                <a:solidFill>
                  <a:schemeClr val="tx1"/>
                </a:solidFill>
              </a:rPr>
              <a:t>和</a:t>
            </a:r>
            <a:r>
              <a:rPr lang="en-US" altLang="zh-CN" sz="1600">
                <a:solidFill>
                  <a:schemeClr val="tx1"/>
                </a:solidFill>
              </a:rPr>
              <a:t>′\n′</a:t>
            </a:r>
            <a:r>
              <a:rPr lang="zh-CN" altLang="en-US" sz="1600">
                <a:solidFill>
                  <a:schemeClr val="tx1"/>
                </a:solidFill>
              </a:rPr>
              <a:t>两个字符，否则在</a:t>
            </a:r>
            <a:r>
              <a:rPr lang="en-US" altLang="zh-CN" sz="1600">
                <a:solidFill>
                  <a:schemeClr val="tx1"/>
                </a:solidFill>
              </a:rPr>
              <a:t>Windows</a:t>
            </a:r>
            <a:r>
              <a:rPr lang="zh-CN" altLang="en-US" sz="1600">
                <a:solidFill>
                  <a:schemeClr val="tx1"/>
                </a:solidFill>
              </a:rPr>
              <a:t>系统中查看文件时，各行连成一片，无法阅读。同样，如果有文本文件且用“</a:t>
            </a:r>
            <a:r>
              <a:rPr lang="en-US" altLang="zh-CN" sz="1600">
                <a:solidFill>
                  <a:schemeClr val="tx1"/>
                </a:solidFill>
              </a:rPr>
              <a:t>r”</a:t>
            </a:r>
            <a:r>
              <a:rPr lang="zh-CN" altLang="en-US" sz="1600">
                <a:solidFill>
                  <a:schemeClr val="tx1"/>
                </a:solidFill>
              </a:rPr>
              <a:t>方式打开，从文件读入时，遇到</a:t>
            </a:r>
            <a:r>
              <a:rPr lang="en-US" altLang="zh-CN" sz="1600" smtClean="0">
                <a:solidFill>
                  <a:schemeClr val="tx1"/>
                </a:solidFill>
              </a:rPr>
              <a:t>′\</a:t>
            </a:r>
            <a:r>
              <a:rPr lang="en-US" altLang="zh-CN" sz="1600">
                <a:solidFill>
                  <a:schemeClr val="tx1"/>
                </a:solidFill>
              </a:rPr>
              <a:t>r′</a:t>
            </a:r>
            <a:r>
              <a:rPr lang="zh-CN" altLang="en-US" sz="1600">
                <a:solidFill>
                  <a:schemeClr val="tx1"/>
                </a:solidFill>
              </a:rPr>
              <a:t>和</a:t>
            </a:r>
            <a:r>
              <a:rPr lang="en-US" altLang="zh-CN" sz="1600">
                <a:solidFill>
                  <a:schemeClr val="tx1"/>
                </a:solidFill>
              </a:rPr>
              <a:t>′\n′</a:t>
            </a:r>
            <a:r>
              <a:rPr lang="zh-CN" altLang="en-US" sz="1600">
                <a:solidFill>
                  <a:schemeClr val="tx1"/>
                </a:solidFill>
              </a:rPr>
              <a:t>两个连续的字符，就把它们转换为</a:t>
            </a:r>
            <a:r>
              <a:rPr lang="en-US" altLang="zh-CN" sz="1600">
                <a:solidFill>
                  <a:schemeClr val="tx1"/>
                </a:solidFill>
              </a:rPr>
              <a:t>′\n′</a:t>
            </a:r>
            <a:r>
              <a:rPr lang="zh-CN" altLang="en-US" sz="1600">
                <a:solidFill>
                  <a:schemeClr val="tx1"/>
                </a:solidFill>
              </a:rPr>
              <a:t>一个字符。如果使用的是二进制文件，在向文件读写时，不需要这种转换。加</a:t>
            </a:r>
            <a:r>
              <a:rPr lang="en-US" altLang="zh-CN" sz="1600">
                <a:solidFill>
                  <a:schemeClr val="tx1"/>
                </a:solidFill>
              </a:rPr>
              <a:t>b</a:t>
            </a:r>
            <a:r>
              <a:rPr lang="zh-CN" altLang="en-US" sz="1600">
                <a:solidFill>
                  <a:schemeClr val="tx1"/>
                </a:solidFill>
              </a:rPr>
              <a:t>表示使用的是二进制文件，系统就不进行转换</a:t>
            </a:r>
            <a:r>
              <a:rPr lang="zh-CN" altLang="en-US" sz="1600" smtClean="0">
                <a:solidFill>
                  <a:schemeClr val="tx1"/>
                </a:solidFill>
              </a:rPr>
              <a:t>。</a:t>
            </a:r>
            <a:endParaRPr lang="zh-CN" altLang="en-US" sz="1600">
              <a:solidFill>
                <a:schemeClr val="tx1"/>
              </a:solidFill>
            </a:endParaRPr>
          </a:p>
        </p:txBody>
      </p:sp>
      <p:sp>
        <p:nvSpPr>
          <p:cNvPr id="5" name="圆角矩形 4"/>
          <p:cNvSpPr/>
          <p:nvPr/>
        </p:nvSpPr>
        <p:spPr>
          <a:xfrm>
            <a:off x="7649264" y="2359164"/>
            <a:ext cx="3704536" cy="1129471"/>
          </a:xfrm>
          <a:prstGeom prst="roundRect">
            <a:avLst>
              <a:gd name="adj" fmla="val 5430"/>
            </a:avLst>
          </a:prstGeom>
        </p:spPr>
        <p:style>
          <a:lnRef idx="2">
            <a:schemeClr val="accent1"/>
          </a:lnRef>
          <a:fillRef idx="1">
            <a:schemeClr val="lt1"/>
          </a:fillRef>
          <a:effectRef idx="0">
            <a:schemeClr val="accent1"/>
          </a:effectRef>
          <a:fontRef idx="minor">
            <a:schemeClr val="dk1"/>
          </a:fontRef>
        </p:style>
        <p:txBody>
          <a:bodyPr rtlCol="0" anchor="t"/>
          <a:lstStyle/>
          <a:p>
            <a:pPr defTabSz="363538"/>
            <a:r>
              <a:rPr lang="en-US" altLang="zh-CN" sz="1600">
                <a:solidFill>
                  <a:schemeClr val="tx1"/>
                </a:solidFill>
              </a:rPr>
              <a:t>if ((fp=fopen(″file1″,″r″))==NULL)</a:t>
            </a:r>
          </a:p>
          <a:p>
            <a:pPr defTabSz="363538"/>
            <a:r>
              <a:rPr lang="en-US" altLang="zh-CN" sz="1600" smtClean="0">
                <a:solidFill>
                  <a:schemeClr val="tx1"/>
                </a:solidFill>
              </a:rPr>
              <a:t>{	printf</a:t>
            </a:r>
            <a:r>
              <a:rPr lang="en-US" altLang="zh-CN" sz="1600">
                <a:solidFill>
                  <a:schemeClr val="tx1"/>
                </a:solidFill>
              </a:rPr>
              <a:t>(″cannot open this file\n″);</a:t>
            </a:r>
          </a:p>
          <a:p>
            <a:pPr defTabSz="363538"/>
            <a:r>
              <a:rPr lang="en-US" altLang="zh-CN" sz="1600" smtClean="0">
                <a:solidFill>
                  <a:schemeClr val="tx1"/>
                </a:solidFill>
              </a:rPr>
              <a:t>	exit(0</a:t>
            </a:r>
            <a:r>
              <a:rPr lang="en-US" altLang="zh-CN" sz="1600">
                <a:solidFill>
                  <a:schemeClr val="tx1"/>
                </a:solidFill>
              </a:rPr>
              <a:t>);</a:t>
            </a:r>
          </a:p>
          <a:p>
            <a:pPr defTabSz="363538"/>
            <a:r>
              <a:rPr lang="en-US" altLang="zh-CN" sz="1600" smtClean="0">
                <a:solidFill>
                  <a:schemeClr val="tx1"/>
                </a:solidFill>
              </a:rPr>
              <a:t>}</a:t>
            </a:r>
            <a:endParaRPr lang="zh-CN" altLang="en-US" sz="1600">
              <a:solidFill>
                <a:srgbClr val="008000"/>
              </a:solidFill>
            </a:endParaRPr>
          </a:p>
        </p:txBody>
      </p:sp>
      <p:sp>
        <p:nvSpPr>
          <p:cNvPr id="3" name="矩形 2"/>
          <p:cNvSpPr/>
          <p:nvPr/>
        </p:nvSpPr>
        <p:spPr>
          <a:xfrm>
            <a:off x="9194234" y="3242287"/>
            <a:ext cx="2159566" cy="307777"/>
          </a:xfrm>
          <a:prstGeom prst="rect">
            <a:avLst/>
          </a:prstGeom>
        </p:spPr>
        <p:txBody>
          <a:bodyPr wrap="none">
            <a:spAutoFit/>
          </a:bodyPr>
          <a:lstStyle/>
          <a:p>
            <a:r>
              <a:rPr lang="zh-CN" altLang="en-US" sz="1400" b="1" smtClean="0">
                <a:solidFill>
                  <a:schemeClr val="accent1"/>
                </a:solidFill>
              </a:rPr>
              <a:t>打开</a:t>
            </a:r>
            <a:r>
              <a:rPr lang="zh-CN" altLang="en-US" sz="1400" b="1">
                <a:solidFill>
                  <a:schemeClr val="accent1"/>
                </a:solidFill>
              </a:rPr>
              <a:t>一个</a:t>
            </a:r>
            <a:r>
              <a:rPr lang="zh-CN" altLang="en-US" sz="1400" b="1" smtClean="0">
                <a:solidFill>
                  <a:schemeClr val="accent1"/>
                </a:solidFill>
              </a:rPr>
              <a:t>文件的常用方法</a:t>
            </a:r>
            <a:endParaRPr lang="zh-CN" altLang="en-US" sz="1400" b="1">
              <a:solidFill>
                <a:schemeClr val="accent1"/>
              </a:solidFill>
            </a:endParaRPr>
          </a:p>
        </p:txBody>
      </p:sp>
    </p:spTree>
    <p:extLst>
      <p:ext uri="{BB962C8B-B14F-4D97-AF65-F5344CB8AC3E}">
        <p14:creationId xmlns:p14="http://schemas.microsoft.com/office/powerpoint/2010/main" xmlns="" val="1937474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用</a:t>
            </a:r>
            <a:r>
              <a:rPr lang="en-US" altLang="zh-CN"/>
              <a:t>fopen</a:t>
            </a:r>
            <a:r>
              <a:rPr lang="zh-CN" altLang="en-US"/>
              <a:t>函数打开数据文件</a:t>
            </a:r>
          </a:p>
        </p:txBody>
      </p:sp>
      <p:sp>
        <p:nvSpPr>
          <p:cNvPr id="4" name="矩形 3"/>
          <p:cNvSpPr/>
          <p:nvPr/>
        </p:nvSpPr>
        <p:spPr>
          <a:xfrm>
            <a:off x="927100" y="1411288"/>
            <a:ext cx="4648752"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smtClean="0"/>
              <a:t>fopen(</a:t>
            </a:r>
            <a:r>
              <a:rPr lang="zh-CN" altLang="en-US" sz="2400" b="1" smtClean="0"/>
              <a:t>文件名，</a:t>
            </a:r>
            <a:r>
              <a:rPr lang="zh-CN" altLang="en-US" sz="2400" b="1"/>
              <a:t>使用文件</a:t>
            </a:r>
            <a:r>
              <a:rPr lang="zh-CN" altLang="en-US" sz="2400" b="1" smtClean="0"/>
              <a:t>方式</a:t>
            </a:r>
            <a:r>
              <a:rPr lang="en-US" altLang="zh-CN" sz="2400" b="1"/>
              <a:t>)</a:t>
            </a:r>
            <a:r>
              <a:rPr lang="zh-CN" altLang="en-US" sz="2400" b="1" smtClean="0"/>
              <a:t>；</a:t>
            </a:r>
            <a:endParaRPr lang="zh-CN" altLang="en-US" sz="2400" b="1"/>
          </a:p>
        </p:txBody>
      </p:sp>
      <p:sp>
        <p:nvSpPr>
          <p:cNvPr id="6" name="MH_Desc_1"/>
          <p:cNvSpPr/>
          <p:nvPr>
            <p:custDataLst>
              <p:tags r:id="rId1"/>
            </p:custDataLst>
          </p:nvPr>
        </p:nvSpPr>
        <p:spPr>
          <a:xfrm>
            <a:off x="927100" y="2246243"/>
            <a:ext cx="10522778" cy="379674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sz="1600" smtClean="0">
                <a:solidFill>
                  <a:schemeClr val="tx1"/>
                </a:solidFill>
              </a:rPr>
              <a:t>(</a:t>
            </a:r>
            <a:r>
              <a:rPr lang="en-US" altLang="zh-CN" sz="1600">
                <a:solidFill>
                  <a:schemeClr val="tx1"/>
                </a:solidFill>
              </a:rPr>
              <a:t>8) </a:t>
            </a:r>
            <a:r>
              <a:rPr lang="zh-CN" altLang="en-US" sz="1600">
                <a:solidFill>
                  <a:schemeClr val="tx1"/>
                </a:solidFill>
              </a:rPr>
              <a:t>如果用“</a:t>
            </a:r>
            <a:r>
              <a:rPr lang="en-US" altLang="zh-CN" sz="1600">
                <a:solidFill>
                  <a:schemeClr val="tx1"/>
                </a:solidFill>
              </a:rPr>
              <a:t>wb”</a:t>
            </a:r>
            <a:r>
              <a:rPr lang="zh-CN" altLang="en-US" sz="1600">
                <a:solidFill>
                  <a:schemeClr val="tx1"/>
                </a:solidFill>
              </a:rPr>
              <a:t>的文件使用方式，并不意味着在文件输出时把内存中按</a:t>
            </a:r>
            <a:r>
              <a:rPr lang="en-US" altLang="zh-CN" sz="1600">
                <a:solidFill>
                  <a:schemeClr val="tx1"/>
                </a:solidFill>
              </a:rPr>
              <a:t>ASCII</a:t>
            </a:r>
            <a:r>
              <a:rPr lang="zh-CN" altLang="en-US" sz="1600">
                <a:solidFill>
                  <a:schemeClr val="tx1"/>
                </a:solidFill>
              </a:rPr>
              <a:t>形式保存的数据自动转换成二进制形式存储。输出的数据形式是由程序中采用什么读写语句决定的。例如，用</a:t>
            </a:r>
            <a:r>
              <a:rPr lang="en-US" altLang="zh-CN" sz="1600">
                <a:solidFill>
                  <a:schemeClr val="tx1"/>
                </a:solidFill>
              </a:rPr>
              <a:t>fscanf</a:t>
            </a:r>
            <a:r>
              <a:rPr lang="zh-CN" altLang="en-US" sz="1600">
                <a:solidFill>
                  <a:schemeClr val="tx1"/>
                </a:solidFill>
              </a:rPr>
              <a:t>和</a:t>
            </a:r>
            <a:r>
              <a:rPr lang="en-US" altLang="zh-CN" sz="1600">
                <a:solidFill>
                  <a:schemeClr val="tx1"/>
                </a:solidFill>
              </a:rPr>
              <a:t>fprintf</a:t>
            </a:r>
            <a:r>
              <a:rPr lang="zh-CN" altLang="en-US" sz="1600">
                <a:solidFill>
                  <a:schemeClr val="tx1"/>
                </a:solidFill>
              </a:rPr>
              <a:t>函数是按</a:t>
            </a:r>
            <a:r>
              <a:rPr lang="en-US" altLang="zh-CN" sz="1600">
                <a:solidFill>
                  <a:schemeClr val="tx1"/>
                </a:solidFill>
              </a:rPr>
              <a:t>ASCII</a:t>
            </a:r>
            <a:r>
              <a:rPr lang="zh-CN" altLang="en-US" sz="1600">
                <a:solidFill>
                  <a:schemeClr val="tx1"/>
                </a:solidFill>
              </a:rPr>
              <a:t>方式进行输入输出，而</a:t>
            </a:r>
            <a:r>
              <a:rPr lang="en-US" altLang="zh-CN" sz="1600">
                <a:solidFill>
                  <a:schemeClr val="tx1"/>
                </a:solidFill>
              </a:rPr>
              <a:t>fread</a:t>
            </a:r>
            <a:r>
              <a:rPr lang="zh-CN" altLang="en-US" sz="1600">
                <a:solidFill>
                  <a:schemeClr val="tx1"/>
                </a:solidFill>
              </a:rPr>
              <a:t>和</a:t>
            </a:r>
            <a:r>
              <a:rPr lang="en-US" altLang="zh-CN" sz="1600">
                <a:solidFill>
                  <a:schemeClr val="tx1"/>
                </a:solidFill>
              </a:rPr>
              <a:t>fwrite</a:t>
            </a:r>
            <a:r>
              <a:rPr lang="zh-CN" altLang="en-US" sz="1600">
                <a:solidFill>
                  <a:schemeClr val="tx1"/>
                </a:solidFill>
              </a:rPr>
              <a:t>函数是按二进制进行输入输出</a:t>
            </a:r>
            <a:r>
              <a:rPr lang="zh-CN" altLang="en-US" sz="1600" smtClean="0">
                <a:solidFill>
                  <a:schemeClr val="tx1"/>
                </a:solidFill>
              </a:rPr>
              <a:t>。</a:t>
            </a:r>
            <a:endParaRPr lang="en-US" altLang="zh-CN" sz="1600" smtClean="0">
              <a:solidFill>
                <a:schemeClr val="tx1"/>
              </a:solidFill>
            </a:endParaRPr>
          </a:p>
          <a:p>
            <a:pPr algn="just">
              <a:lnSpc>
                <a:spcPct val="150000"/>
              </a:lnSpc>
              <a:defRPr/>
            </a:pPr>
            <a:r>
              <a:rPr lang="en-US" altLang="zh-CN" sz="1600">
                <a:solidFill>
                  <a:schemeClr val="tx1"/>
                </a:solidFill>
              </a:rPr>
              <a:t>(9) </a:t>
            </a:r>
            <a:r>
              <a:rPr lang="zh-CN" altLang="en-US" sz="1600">
                <a:solidFill>
                  <a:schemeClr val="tx1"/>
                </a:solidFill>
              </a:rPr>
              <a:t>程序中可以使用</a:t>
            </a:r>
            <a:r>
              <a:rPr lang="en-US" altLang="zh-CN" sz="1600">
                <a:solidFill>
                  <a:schemeClr val="tx1"/>
                </a:solidFill>
              </a:rPr>
              <a:t>3</a:t>
            </a:r>
            <a:r>
              <a:rPr lang="zh-CN" altLang="en-US" sz="1600">
                <a:solidFill>
                  <a:schemeClr val="tx1"/>
                </a:solidFill>
              </a:rPr>
              <a:t>个标准的流文件</a:t>
            </a:r>
            <a:r>
              <a:rPr lang="en-US" altLang="zh-CN" sz="1600">
                <a:solidFill>
                  <a:schemeClr val="tx1"/>
                </a:solidFill>
              </a:rPr>
              <a:t>——</a:t>
            </a:r>
            <a:r>
              <a:rPr lang="zh-CN" altLang="en-US" sz="1600">
                <a:solidFill>
                  <a:schemeClr val="tx1"/>
                </a:solidFill>
              </a:rPr>
              <a:t>标准输入流、标准输出流和标准出错输出流。系统已对这</a:t>
            </a:r>
            <a:r>
              <a:rPr lang="en-US" altLang="zh-CN" sz="1600">
                <a:solidFill>
                  <a:schemeClr val="tx1"/>
                </a:solidFill>
              </a:rPr>
              <a:t>3</a:t>
            </a:r>
            <a:r>
              <a:rPr lang="zh-CN" altLang="en-US" sz="1600">
                <a:solidFill>
                  <a:schemeClr val="tx1"/>
                </a:solidFill>
              </a:rPr>
              <a:t>个文件指定了与终端的对应关系。标准输入流是从终端的输入，标准输出流是向终端的输出，标准出错输出流是当程序出错时将出错信息发送到</a:t>
            </a:r>
            <a:r>
              <a:rPr lang="zh-CN" altLang="en-US" sz="1600" smtClean="0">
                <a:solidFill>
                  <a:schemeClr val="tx1"/>
                </a:solidFill>
              </a:rPr>
              <a:t>终端。程序</a:t>
            </a:r>
            <a:r>
              <a:rPr lang="zh-CN" altLang="en-US" sz="1600">
                <a:solidFill>
                  <a:schemeClr val="tx1"/>
                </a:solidFill>
              </a:rPr>
              <a:t>开始运行时系统自动打开这</a:t>
            </a:r>
            <a:r>
              <a:rPr lang="en-US" altLang="zh-CN" sz="1600">
                <a:solidFill>
                  <a:schemeClr val="tx1"/>
                </a:solidFill>
              </a:rPr>
              <a:t>3</a:t>
            </a:r>
            <a:r>
              <a:rPr lang="zh-CN" altLang="en-US" sz="1600">
                <a:solidFill>
                  <a:schemeClr val="tx1"/>
                </a:solidFill>
              </a:rPr>
              <a:t>个标准流文件。</a:t>
            </a:r>
          </a:p>
        </p:txBody>
      </p:sp>
    </p:spTree>
    <p:extLst>
      <p:ext uri="{BB962C8B-B14F-4D97-AF65-F5344CB8AC3E}">
        <p14:creationId xmlns:p14="http://schemas.microsoft.com/office/powerpoint/2010/main" xmlns="" val="2831047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用</a:t>
            </a:r>
            <a:r>
              <a:rPr lang="en-US" altLang="zh-CN"/>
              <a:t>fclose</a:t>
            </a:r>
            <a:r>
              <a:rPr lang="zh-CN" altLang="en-US"/>
              <a:t>函数关闭数据文件</a:t>
            </a:r>
          </a:p>
        </p:txBody>
      </p:sp>
      <p:sp>
        <p:nvSpPr>
          <p:cNvPr id="4" name="矩形 3"/>
          <p:cNvSpPr/>
          <p:nvPr/>
        </p:nvSpPr>
        <p:spPr>
          <a:xfrm>
            <a:off x="927100" y="1411288"/>
            <a:ext cx="4648752" cy="55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smtClean="0"/>
              <a:t>fclose(</a:t>
            </a:r>
            <a:r>
              <a:rPr lang="zh-CN" altLang="en-US" sz="2400" b="1" smtClean="0"/>
              <a:t>文件指针</a:t>
            </a:r>
            <a:r>
              <a:rPr lang="en-US" altLang="zh-CN" sz="2400" b="1" smtClean="0"/>
              <a:t>)</a:t>
            </a:r>
            <a:r>
              <a:rPr lang="zh-CN" altLang="en-US" sz="2400" b="1" smtClean="0"/>
              <a:t>；</a:t>
            </a:r>
            <a:r>
              <a:rPr lang="en-US" altLang="zh-CN" sz="2400" b="1" smtClean="0"/>
              <a:t>;</a:t>
            </a:r>
            <a:endParaRPr lang="zh-CN" altLang="en-US" sz="2400" b="1"/>
          </a:p>
        </p:txBody>
      </p:sp>
      <p:sp>
        <p:nvSpPr>
          <p:cNvPr id="6" name="MH_Desc_1"/>
          <p:cNvSpPr/>
          <p:nvPr>
            <p:custDataLst>
              <p:tags r:id="rId1"/>
            </p:custDataLst>
          </p:nvPr>
        </p:nvSpPr>
        <p:spPr>
          <a:xfrm>
            <a:off x="927100" y="2246243"/>
            <a:ext cx="10522778" cy="379674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sz="1600">
                <a:solidFill>
                  <a:schemeClr val="tx1"/>
                </a:solidFill>
              </a:rPr>
              <a:t>在使用完一个文件后应该关闭它，以防止它再被误用。“关闭”就是撤销文件信息区和文件缓冲区，使文件指针变量不再指向该文件，也就是文件指针变量与文件“脱钩”，此后不能再通过该指针对原来与其相联系的文件进行读写操作，除非再次打开，使该指针变量重新指向该文件</a:t>
            </a:r>
            <a:r>
              <a:rPr lang="zh-CN" altLang="en-US" sz="1600" smtClean="0">
                <a:solidFill>
                  <a:schemeClr val="tx1"/>
                </a:solidFill>
              </a:rPr>
              <a:t>。</a:t>
            </a:r>
            <a:endParaRPr lang="en-US" altLang="zh-CN" sz="1600" smtClean="0">
              <a:solidFill>
                <a:schemeClr val="tx1"/>
              </a:solidFill>
            </a:endParaRPr>
          </a:p>
          <a:p>
            <a:pPr algn="just">
              <a:lnSpc>
                <a:spcPct val="150000"/>
              </a:lnSpc>
              <a:defRPr/>
            </a:pPr>
            <a:endParaRPr lang="en-US" altLang="zh-CN" sz="1600" smtClean="0">
              <a:solidFill>
                <a:schemeClr val="tx1"/>
              </a:solidFill>
            </a:endParaRPr>
          </a:p>
          <a:p>
            <a:pPr algn="just">
              <a:lnSpc>
                <a:spcPct val="150000"/>
              </a:lnSpc>
              <a:defRPr/>
            </a:pPr>
            <a:r>
              <a:rPr lang="zh-CN" altLang="en-US" sz="1600" smtClean="0">
                <a:solidFill>
                  <a:schemeClr val="tx1"/>
                </a:solidFill>
              </a:rPr>
              <a:t>如果</a:t>
            </a:r>
            <a:r>
              <a:rPr lang="zh-CN" altLang="en-US" sz="1600">
                <a:solidFill>
                  <a:schemeClr val="tx1"/>
                </a:solidFill>
              </a:rPr>
              <a:t>不关闭文件就结束程序运行将会丢失数据。因为，在向文件写数据时，是先将数据输出到缓冲区，待缓冲区充满后才正式输出给文件。如果当数据未充满缓冲区时程序结束运行，就有可能使缓冲区中的数据丢失。用</a:t>
            </a:r>
            <a:r>
              <a:rPr lang="en-US" altLang="zh-CN" sz="1600">
                <a:solidFill>
                  <a:schemeClr val="tx1"/>
                </a:solidFill>
              </a:rPr>
              <a:t>fclose</a:t>
            </a:r>
            <a:r>
              <a:rPr lang="zh-CN" altLang="en-US" sz="1600">
                <a:solidFill>
                  <a:schemeClr val="tx1"/>
                </a:solidFill>
              </a:rPr>
              <a:t>函数关闭文件时，先把缓冲区中的数据输出到磁盘文件，然后才撤销文件信息区。有的编译系统在程序结朿前会自动先将缓冲区中的数据写到文件，从而避免了这个问题，但还是应当养成在程序终止之前关闭所有文件的习惯。</a:t>
            </a:r>
          </a:p>
          <a:p>
            <a:pPr algn="just">
              <a:lnSpc>
                <a:spcPct val="150000"/>
              </a:lnSpc>
              <a:defRPr/>
            </a:pPr>
            <a:endParaRPr lang="zh-CN" altLang="en-US" sz="1600">
              <a:solidFill>
                <a:schemeClr val="tx1"/>
              </a:solidFill>
            </a:endParaRPr>
          </a:p>
          <a:p>
            <a:pPr algn="just">
              <a:lnSpc>
                <a:spcPct val="150000"/>
              </a:lnSpc>
              <a:defRPr/>
            </a:pPr>
            <a:r>
              <a:rPr lang="en-US" altLang="zh-CN" sz="1600">
                <a:solidFill>
                  <a:schemeClr val="tx1"/>
                </a:solidFill>
              </a:rPr>
              <a:t>fclose</a:t>
            </a:r>
            <a:r>
              <a:rPr lang="zh-CN" altLang="en-US" sz="1600">
                <a:solidFill>
                  <a:schemeClr val="tx1"/>
                </a:solidFill>
              </a:rPr>
              <a:t>函数也带回一个值，当成功地执行了关闭操作，则返回值为</a:t>
            </a:r>
            <a:r>
              <a:rPr lang="en-US" altLang="zh-CN" sz="1600">
                <a:solidFill>
                  <a:schemeClr val="tx1"/>
                </a:solidFill>
              </a:rPr>
              <a:t>0</a:t>
            </a:r>
            <a:r>
              <a:rPr lang="zh-CN" altLang="en-US" sz="1600">
                <a:solidFill>
                  <a:schemeClr val="tx1"/>
                </a:solidFill>
              </a:rPr>
              <a:t>；否则返回</a:t>
            </a:r>
            <a:r>
              <a:rPr lang="en-US" altLang="zh-CN" sz="1600">
                <a:solidFill>
                  <a:schemeClr val="tx1"/>
                </a:solidFill>
              </a:rPr>
              <a:t>EOF(-1)</a:t>
            </a:r>
            <a:r>
              <a:rPr lang="zh-CN" altLang="en-US" sz="1600">
                <a:solidFill>
                  <a:schemeClr val="tx1"/>
                </a:solidFill>
              </a:rPr>
              <a:t>。</a:t>
            </a:r>
          </a:p>
        </p:txBody>
      </p:sp>
      <p:sp>
        <p:nvSpPr>
          <p:cNvPr id="5" name="圆角矩形 4"/>
          <p:cNvSpPr/>
          <p:nvPr/>
        </p:nvSpPr>
        <p:spPr>
          <a:xfrm>
            <a:off x="6056243" y="1411288"/>
            <a:ext cx="3657600" cy="555555"/>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r>
              <a:rPr lang="en-US" altLang="zh-CN">
                <a:solidFill>
                  <a:schemeClr val="tx1"/>
                </a:solidFill>
              </a:rPr>
              <a:t>fclose(fp); </a:t>
            </a:r>
            <a:endParaRPr lang="zh-CN" altLang="en-US">
              <a:solidFill>
                <a:srgbClr val="008000"/>
              </a:solidFill>
            </a:endParaRPr>
          </a:p>
        </p:txBody>
      </p:sp>
    </p:spTree>
    <p:extLst>
      <p:ext uri="{BB962C8B-B14F-4D97-AF65-F5344CB8AC3E}">
        <p14:creationId xmlns:p14="http://schemas.microsoft.com/office/powerpoint/2010/main" xmlns="" val="3331300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a:t>顺序读写数据文件</a:t>
            </a:r>
            <a:endParaRPr lang="zh-CN" altLang="en-US" dirty="0"/>
          </a:p>
        </p:txBody>
      </p:sp>
    </p:spTree>
    <p:extLst>
      <p:ext uri="{BB962C8B-B14F-4D97-AF65-F5344CB8AC3E}">
        <p14:creationId xmlns:p14="http://schemas.microsoft.com/office/powerpoint/2010/main" xmlns="" val="2591975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怎样向文件读写字符</a:t>
            </a:r>
          </a:p>
        </p:txBody>
      </p:sp>
      <p:sp>
        <p:nvSpPr>
          <p:cNvPr id="6" name="MH_Desc_1"/>
          <p:cNvSpPr/>
          <p:nvPr>
            <p:custDataLst>
              <p:tags r:id="rId1"/>
            </p:custDataLst>
          </p:nvPr>
        </p:nvSpPr>
        <p:spPr>
          <a:xfrm>
            <a:off x="927100" y="1381329"/>
            <a:ext cx="10522778" cy="46417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读写一个字符的</a:t>
            </a:r>
            <a:r>
              <a:rPr lang="zh-CN" altLang="en-US" smtClean="0">
                <a:solidFill>
                  <a:schemeClr val="tx1"/>
                </a:solidFill>
              </a:rPr>
              <a:t>函数：</a:t>
            </a:r>
            <a:endParaRPr lang="en-US" altLang="zh-CN">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xmlns="" val="712789912"/>
              </p:ext>
            </p:extLst>
          </p:nvPr>
        </p:nvGraphicFramePr>
        <p:xfrm>
          <a:off x="1015998" y="1947767"/>
          <a:ext cx="10433881" cy="2546596"/>
        </p:xfrm>
        <a:graphic>
          <a:graphicData uri="http://schemas.openxmlformats.org/drawingml/2006/table">
            <a:tbl>
              <a:tblPr firstRow="1" bandRow="1">
                <a:tableStyleId>{5C22544A-7EE6-4342-B048-85BDC9FD1C3A}</a:tableStyleId>
              </a:tblPr>
              <a:tblGrid>
                <a:gridCol w="1304922">
                  <a:extLst>
                    <a:ext uri="{9D8B030D-6E8A-4147-A177-3AD203B41FA5}">
                      <a16:colId xmlns:a16="http://schemas.microsoft.com/office/drawing/2014/main" xmlns="" val="3132353184"/>
                    </a:ext>
                  </a:extLst>
                </a:gridCol>
                <a:gridCol w="1304922">
                  <a:extLst>
                    <a:ext uri="{9D8B030D-6E8A-4147-A177-3AD203B41FA5}">
                      <a16:colId xmlns:a16="http://schemas.microsoft.com/office/drawing/2014/main" xmlns="" val="2083551559"/>
                    </a:ext>
                  </a:extLst>
                </a:gridCol>
                <a:gridCol w="3758369">
                  <a:extLst>
                    <a:ext uri="{9D8B030D-6E8A-4147-A177-3AD203B41FA5}">
                      <a16:colId xmlns:a16="http://schemas.microsoft.com/office/drawing/2014/main" xmlns="" val="3146106121"/>
                    </a:ext>
                  </a:extLst>
                </a:gridCol>
                <a:gridCol w="4065668">
                  <a:extLst>
                    <a:ext uri="{9D8B030D-6E8A-4147-A177-3AD203B41FA5}">
                      <a16:colId xmlns:a16="http://schemas.microsoft.com/office/drawing/2014/main" xmlns="" val="2305652903"/>
                    </a:ext>
                  </a:extLst>
                </a:gridCol>
              </a:tblGrid>
              <a:tr h="842136">
                <a:tc>
                  <a:txBody>
                    <a:bodyPr/>
                    <a:lstStyle/>
                    <a:p>
                      <a:pPr algn="ctr" fontAlgn="ctr">
                        <a:lnSpc>
                          <a:spcPct val="150000"/>
                        </a:lnSpc>
                      </a:pPr>
                      <a:r>
                        <a:rPr lang="zh-CN" altLang="en-US" sz="1400" u="none" strike="noStrike">
                          <a:effectLst/>
                        </a:rPr>
                        <a:t>函数名</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lnSpc>
                          <a:spcPct val="150000"/>
                        </a:lnSpc>
                      </a:pPr>
                      <a:r>
                        <a:rPr lang="zh-CN" altLang="en-US" sz="1400" u="none" strike="noStrike">
                          <a:effectLst/>
                        </a:rPr>
                        <a:t>调用形式</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lnSpc>
                          <a:spcPct val="150000"/>
                        </a:lnSpc>
                      </a:pPr>
                      <a:r>
                        <a:rPr lang="zh-CN" altLang="en-US" sz="1400" u="none" strike="noStrike">
                          <a:effectLst/>
                        </a:rPr>
                        <a:t>功能</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lnSpc>
                          <a:spcPct val="150000"/>
                        </a:lnSpc>
                      </a:pPr>
                      <a:r>
                        <a:rPr lang="zh-CN" altLang="en-US" sz="1400" u="none" strike="noStrike">
                          <a:effectLst/>
                        </a:rPr>
                        <a:t>返回值</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2040986370"/>
                  </a:ext>
                </a:extLst>
              </a:tr>
              <a:tr h="852230">
                <a:tc>
                  <a:txBody>
                    <a:bodyPr/>
                    <a:lstStyle/>
                    <a:p>
                      <a:pPr algn="ctr" fontAlgn="ctr">
                        <a:lnSpc>
                          <a:spcPct val="150000"/>
                        </a:lnSpc>
                      </a:pPr>
                      <a:r>
                        <a:rPr lang="en-US" sz="1400" u="none" strike="noStrike">
                          <a:effectLst/>
                        </a:rPr>
                        <a:t>fgetc</a:t>
                      </a:r>
                      <a:endParaRPr 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lnSpc>
                          <a:spcPct val="150000"/>
                        </a:lnSpc>
                      </a:pPr>
                      <a:r>
                        <a:rPr lang="en-US" sz="1400" u="none" strike="noStrike">
                          <a:effectLst/>
                        </a:rPr>
                        <a:t>fgetc(fp)</a:t>
                      </a:r>
                      <a:endParaRPr 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lnSpc>
                          <a:spcPct val="150000"/>
                        </a:lnSpc>
                      </a:pPr>
                      <a:r>
                        <a:rPr lang="zh-CN" altLang="en-US" sz="1400" u="none" strike="noStrike">
                          <a:effectLst/>
                        </a:rPr>
                        <a:t>从</a:t>
                      </a:r>
                      <a:r>
                        <a:rPr lang="en-US" altLang="zh-CN" sz="1400" u="none" strike="noStrike">
                          <a:effectLst/>
                        </a:rPr>
                        <a:t>fp</a:t>
                      </a:r>
                      <a:r>
                        <a:rPr lang="zh-CN" altLang="en-US" sz="1400" u="none" strike="noStrike">
                          <a:effectLst/>
                        </a:rPr>
                        <a:t>指向的文件读入一个字符</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lnSpc>
                          <a:spcPct val="150000"/>
                        </a:lnSpc>
                      </a:pPr>
                      <a:r>
                        <a:rPr lang="zh-CN" altLang="en-US" sz="1400" u="none" strike="noStrike">
                          <a:effectLst/>
                        </a:rPr>
                        <a:t>读成功，带回所读的字符，失败则返回文件结束标志</a:t>
                      </a:r>
                      <a:r>
                        <a:rPr lang="en-US" altLang="zh-CN" sz="1400" u="none" strike="noStrike">
                          <a:effectLst/>
                        </a:rPr>
                        <a:t>EOF(</a:t>
                      </a:r>
                      <a:r>
                        <a:rPr lang="zh-CN" altLang="en-US" sz="1400" u="none" strike="noStrike">
                          <a:effectLst/>
                        </a:rPr>
                        <a:t>即</a:t>
                      </a:r>
                      <a:r>
                        <a:rPr lang="en-US" altLang="zh-CN" sz="1400" u="none" strike="noStrike">
                          <a:effectLst/>
                        </a:rPr>
                        <a:t>-1)</a:t>
                      </a:r>
                      <a:endParaRPr lang="en-US" altLang="zh-CN"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2805412431"/>
                  </a:ext>
                </a:extLst>
              </a:tr>
              <a:tr h="852230">
                <a:tc>
                  <a:txBody>
                    <a:bodyPr/>
                    <a:lstStyle/>
                    <a:p>
                      <a:pPr algn="ctr" fontAlgn="ctr">
                        <a:lnSpc>
                          <a:spcPct val="150000"/>
                        </a:lnSpc>
                      </a:pPr>
                      <a:r>
                        <a:rPr lang="en-US" sz="1400" u="none" strike="noStrike">
                          <a:effectLst/>
                        </a:rPr>
                        <a:t>fputc</a:t>
                      </a:r>
                      <a:endParaRPr 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lnSpc>
                          <a:spcPct val="150000"/>
                        </a:lnSpc>
                      </a:pPr>
                      <a:r>
                        <a:rPr lang="en-US" sz="1400" u="none" strike="noStrike">
                          <a:effectLst/>
                        </a:rPr>
                        <a:t>fputc(ch,fp)</a:t>
                      </a:r>
                      <a:endParaRPr 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lnSpc>
                          <a:spcPct val="150000"/>
                        </a:lnSpc>
                      </a:pPr>
                      <a:r>
                        <a:rPr lang="zh-CN" altLang="en-US" sz="1400" u="none" strike="noStrike">
                          <a:effectLst/>
                        </a:rPr>
                        <a:t>把字符</a:t>
                      </a:r>
                      <a:r>
                        <a:rPr lang="en-US" altLang="zh-CN" sz="1400" u="none" strike="noStrike">
                          <a:effectLst/>
                        </a:rPr>
                        <a:t>ch</a:t>
                      </a:r>
                      <a:r>
                        <a:rPr lang="zh-CN" altLang="en-US" sz="1400" u="none" strike="noStrike">
                          <a:effectLst/>
                        </a:rPr>
                        <a:t>写到文件指针变量</a:t>
                      </a:r>
                      <a:r>
                        <a:rPr lang="en-US" altLang="zh-CN" sz="1400" u="none" strike="noStrike">
                          <a:effectLst/>
                        </a:rPr>
                        <a:t>fp</a:t>
                      </a:r>
                      <a:r>
                        <a:rPr lang="zh-CN" altLang="en-US" sz="1400" u="none" strike="noStrike">
                          <a:effectLst/>
                        </a:rPr>
                        <a:t>所指向的文件中</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lnSpc>
                          <a:spcPct val="150000"/>
                        </a:lnSpc>
                      </a:pPr>
                      <a:r>
                        <a:rPr lang="zh-CN" altLang="en-US" sz="1400" u="none" strike="noStrike">
                          <a:effectLst/>
                        </a:rPr>
                        <a:t>输出成功，返回值就是输出的字符；输出失败，则返回</a:t>
                      </a:r>
                      <a:r>
                        <a:rPr lang="en-US" altLang="zh-CN" sz="1400" u="none" strike="noStrike">
                          <a:effectLst/>
                        </a:rPr>
                        <a:t>EOF</a:t>
                      </a:r>
                      <a:r>
                        <a:rPr lang="zh-CN" altLang="en-US" sz="1400" u="none" strike="noStrike">
                          <a:effectLst/>
                        </a:rPr>
                        <a:t>（即</a:t>
                      </a:r>
                      <a:r>
                        <a:rPr lang="en-US" altLang="zh-CN" sz="1400" u="none" strike="noStrike">
                          <a:effectLst/>
                        </a:rPr>
                        <a:t>-1</a:t>
                      </a:r>
                      <a:r>
                        <a:rPr lang="zh-CN" altLang="en-US" sz="1400" u="none" strike="noStrike">
                          <a:effectLst/>
                        </a:rPr>
                        <a:t>）</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150235151"/>
                  </a:ext>
                </a:extLst>
              </a:tr>
            </a:tbl>
          </a:graphicData>
        </a:graphic>
      </p:graphicFrame>
      <p:sp>
        <p:nvSpPr>
          <p:cNvPr id="4" name="矩形 3"/>
          <p:cNvSpPr/>
          <p:nvPr/>
        </p:nvSpPr>
        <p:spPr>
          <a:xfrm>
            <a:off x="1015998" y="4569096"/>
            <a:ext cx="10433880" cy="793487"/>
          </a:xfrm>
          <a:prstGeom prst="rect">
            <a:avLst/>
          </a:prstGeom>
        </p:spPr>
        <p:txBody>
          <a:bodyPr wrap="square">
            <a:spAutoFit/>
          </a:bodyPr>
          <a:lstStyle/>
          <a:p>
            <a:pPr>
              <a:lnSpc>
                <a:spcPct val="150000"/>
              </a:lnSpc>
            </a:pPr>
            <a:r>
              <a:rPr lang="zh-CN" altLang="en-US" sz="1600"/>
              <a:t>fgetc的第1个字母f代表文件(file)，中间的get表示“获取”，最后一个字母c表示字符(character)，fgetc的含义很清楚： 从文件读取一个字符。fputc也类似。</a:t>
            </a:r>
          </a:p>
        </p:txBody>
      </p:sp>
    </p:spTree>
    <p:extLst>
      <p:ext uri="{BB962C8B-B14F-4D97-AF65-F5344CB8AC3E}">
        <p14:creationId xmlns:p14="http://schemas.microsoft.com/office/powerpoint/2010/main" xmlns="" val="220614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a:t>C</a:t>
            </a:r>
            <a:r>
              <a:rPr lang="zh-CN" altLang="en-US"/>
              <a:t>文件的有关基本知识</a:t>
            </a:r>
            <a:endParaRPr lang="zh-CN" altLang="en-US" dirty="0"/>
          </a:p>
        </p:txBody>
      </p:sp>
    </p:spTree>
    <p:extLst>
      <p:ext uri="{BB962C8B-B14F-4D97-AF65-F5344CB8AC3E}">
        <p14:creationId xmlns:p14="http://schemas.microsoft.com/office/powerpoint/2010/main" xmlns="" val="3824361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怎样向文件读写字符</a:t>
            </a:r>
          </a:p>
        </p:txBody>
      </p:sp>
      <p:sp>
        <p:nvSpPr>
          <p:cNvPr id="3" name="内容占位符 2"/>
          <p:cNvSpPr>
            <a:spLocks noGrp="1"/>
          </p:cNvSpPr>
          <p:nvPr>
            <p:ph idx="1"/>
          </p:nvPr>
        </p:nvSpPr>
        <p:spPr>
          <a:xfrm>
            <a:off x="490473" y="936379"/>
            <a:ext cx="3788230" cy="1910338"/>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10.1】</a:t>
            </a:r>
            <a:r>
              <a:rPr lang="zh-CN" altLang="en-US" sz="2000">
                <a:solidFill>
                  <a:schemeClr val="accent1"/>
                </a:solidFill>
              </a:rPr>
              <a:t>从键盘输入一些字符，并逐个把它们送到磁盘上去，直到用户输入一个“＃”为止。 </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753155" y="442667"/>
            <a:ext cx="6694098" cy="6009891"/>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#include &lt;stdlib.h&gt;</a:t>
            </a:r>
          </a:p>
          <a:p>
            <a:pPr defTabSz="363538">
              <a:lnSpc>
                <a:spcPct val="120000"/>
              </a:lnSpc>
            </a:pPr>
            <a:r>
              <a:rPr lang="en-US" altLang="zh-CN" sz="1400"/>
              <a:t>int </a:t>
            </a:r>
            <a:r>
              <a:rPr lang="en-US" altLang="zh-CN" sz="1400" smtClean="0"/>
              <a:t>main</a:t>
            </a:r>
            <a:r>
              <a:rPr lang="en-US" altLang="zh-CN" sz="1400"/>
              <a:t>()</a:t>
            </a:r>
          </a:p>
          <a:p>
            <a:pPr defTabSz="363538">
              <a:lnSpc>
                <a:spcPct val="120000"/>
              </a:lnSpc>
            </a:pPr>
            <a:r>
              <a:rPr lang="en-US" altLang="zh-CN" sz="1400"/>
              <a:t>{	</a:t>
            </a:r>
            <a:r>
              <a:rPr lang="en-US" altLang="zh-CN" sz="1400">
                <a:solidFill>
                  <a:schemeClr val="accent6"/>
                </a:solidFill>
              </a:rPr>
              <a:t>FILE *fp;                     </a:t>
            </a:r>
            <a:r>
              <a:rPr lang="en-US" altLang="zh-CN" sz="1400" smtClean="0"/>
              <a:t>				</a:t>
            </a:r>
            <a:r>
              <a:rPr lang="en-US" altLang="zh-CN" sz="1400" smtClean="0">
                <a:solidFill>
                  <a:srgbClr val="008000"/>
                </a:solidFill>
              </a:rPr>
              <a:t>//</a:t>
            </a:r>
            <a:r>
              <a:rPr lang="zh-CN" altLang="en-US" sz="1400">
                <a:solidFill>
                  <a:srgbClr val="008000"/>
                </a:solidFill>
              </a:rPr>
              <a:t>定义文件指针</a:t>
            </a:r>
            <a:r>
              <a:rPr lang="en-US" altLang="zh-CN" sz="1400">
                <a:solidFill>
                  <a:srgbClr val="008000"/>
                </a:solidFill>
              </a:rPr>
              <a:t>fp</a:t>
            </a:r>
          </a:p>
          <a:p>
            <a:pPr defTabSz="363538">
              <a:lnSpc>
                <a:spcPct val="120000"/>
              </a:lnSpc>
            </a:pPr>
            <a:r>
              <a:rPr lang="en-US" altLang="zh-CN" sz="1400"/>
              <a:t>	</a:t>
            </a:r>
            <a:r>
              <a:rPr lang="en-US" altLang="zh-CN" sz="1400" smtClean="0"/>
              <a:t>char ch,filename[10</a:t>
            </a:r>
            <a:r>
              <a:rPr lang="en-US" altLang="zh-CN" sz="1400"/>
              <a:t>];</a:t>
            </a:r>
          </a:p>
          <a:p>
            <a:pPr defTabSz="363538">
              <a:lnSpc>
                <a:spcPct val="120000"/>
              </a:lnSpc>
            </a:pPr>
            <a:r>
              <a:rPr lang="en-US" altLang="zh-CN" sz="1400"/>
              <a:t>	printf("</a:t>
            </a:r>
            <a:r>
              <a:rPr lang="zh-CN" altLang="en-US" sz="1400"/>
              <a:t>请输入所用的文件名</a:t>
            </a:r>
            <a:r>
              <a:rPr lang="en-US" altLang="zh-CN" sz="1400"/>
              <a:t>: ");   </a:t>
            </a:r>
          </a:p>
          <a:p>
            <a:pPr defTabSz="363538">
              <a:lnSpc>
                <a:spcPct val="120000"/>
              </a:lnSpc>
            </a:pPr>
            <a:r>
              <a:rPr lang="en-US" altLang="zh-CN" sz="1400"/>
              <a:t>	scanf("%s",filename);        </a:t>
            </a:r>
            <a:r>
              <a:rPr lang="en-US" altLang="zh-CN" sz="1400" smtClean="0"/>
              <a:t>			</a:t>
            </a:r>
            <a:r>
              <a:rPr lang="en-US" altLang="zh-CN" sz="1400">
                <a:solidFill>
                  <a:srgbClr val="008000"/>
                </a:solidFill>
              </a:rPr>
              <a:t>//</a:t>
            </a:r>
            <a:r>
              <a:rPr lang="zh-CN" altLang="en-US" sz="1400">
                <a:solidFill>
                  <a:srgbClr val="008000"/>
                </a:solidFill>
              </a:rPr>
              <a:t>输入文件名</a:t>
            </a:r>
          </a:p>
          <a:p>
            <a:pPr defTabSz="363538">
              <a:lnSpc>
                <a:spcPct val="120000"/>
              </a:lnSpc>
            </a:pPr>
            <a:r>
              <a:rPr lang="zh-CN" altLang="en-US" sz="1400"/>
              <a:t>	</a:t>
            </a:r>
            <a:r>
              <a:rPr lang="en-US" altLang="zh-CN" sz="1400"/>
              <a:t>getchar();                  </a:t>
            </a:r>
            <a:r>
              <a:rPr lang="en-US" altLang="zh-CN" sz="1400" smtClean="0"/>
              <a:t>		 		</a:t>
            </a:r>
            <a:r>
              <a:rPr lang="en-US" altLang="zh-CN" sz="1400">
                <a:solidFill>
                  <a:srgbClr val="008000"/>
                </a:solidFill>
              </a:rPr>
              <a:t>//</a:t>
            </a:r>
            <a:r>
              <a:rPr lang="zh-CN" altLang="en-US" sz="1400">
                <a:solidFill>
                  <a:srgbClr val="008000"/>
                </a:solidFill>
              </a:rPr>
              <a:t>用来消化最后输入的回车符</a:t>
            </a:r>
          </a:p>
          <a:p>
            <a:pPr defTabSz="363538">
              <a:lnSpc>
                <a:spcPct val="120000"/>
              </a:lnSpc>
            </a:pPr>
            <a:r>
              <a:rPr lang="zh-CN" altLang="en-US" sz="1400"/>
              <a:t>	</a:t>
            </a:r>
            <a:r>
              <a:rPr lang="en-US" altLang="zh-CN" sz="1400">
                <a:solidFill>
                  <a:schemeClr val="accent6"/>
                </a:solidFill>
              </a:rPr>
              <a:t>if((fp=fopen(filename,"w"))==NULL</a:t>
            </a:r>
            <a:r>
              <a:rPr lang="en-US" altLang="zh-CN" sz="1400" smtClean="0">
                <a:solidFill>
                  <a:schemeClr val="accent6"/>
                </a:solidFill>
              </a:rPr>
              <a:t>)	</a:t>
            </a:r>
            <a:r>
              <a:rPr lang="en-US" altLang="zh-CN" sz="1400">
                <a:solidFill>
                  <a:srgbClr val="008000"/>
                </a:solidFill>
              </a:rPr>
              <a:t>//</a:t>
            </a:r>
            <a:r>
              <a:rPr lang="zh-CN" altLang="en-US" sz="1400">
                <a:solidFill>
                  <a:srgbClr val="008000"/>
                </a:solidFill>
              </a:rPr>
              <a:t>打开输出文件并使</a:t>
            </a:r>
            <a:r>
              <a:rPr lang="en-US" altLang="zh-CN" sz="1400">
                <a:solidFill>
                  <a:srgbClr val="008000"/>
                </a:solidFill>
              </a:rPr>
              <a:t>fp</a:t>
            </a:r>
            <a:r>
              <a:rPr lang="zh-CN" altLang="en-US" sz="1400">
                <a:solidFill>
                  <a:srgbClr val="008000"/>
                </a:solidFill>
              </a:rPr>
              <a:t>指向此文件</a:t>
            </a:r>
          </a:p>
          <a:p>
            <a:pPr defTabSz="363538">
              <a:lnSpc>
                <a:spcPct val="120000"/>
              </a:lnSpc>
            </a:pPr>
            <a:r>
              <a:rPr lang="zh-CN" altLang="en-US" sz="1400">
                <a:solidFill>
                  <a:schemeClr val="accent6"/>
                </a:solidFill>
              </a:rPr>
              <a:t>	</a:t>
            </a:r>
            <a:r>
              <a:rPr lang="en-US" altLang="zh-CN" sz="1400" smtClean="0">
                <a:solidFill>
                  <a:schemeClr val="accent6"/>
                </a:solidFill>
              </a:rPr>
              <a:t>{</a:t>
            </a:r>
            <a:r>
              <a:rPr lang="en-US" altLang="zh-CN" sz="1400">
                <a:solidFill>
                  <a:schemeClr val="accent6"/>
                </a:solidFill>
              </a:rPr>
              <a:t>	printf("cannot open file\n");  </a:t>
            </a:r>
            <a:r>
              <a:rPr lang="en-US" altLang="zh-CN" sz="1400" smtClean="0">
                <a:solidFill>
                  <a:schemeClr val="accent6"/>
                </a:solidFill>
              </a:rPr>
              <a:t>	</a:t>
            </a:r>
            <a:r>
              <a:rPr lang="en-US" altLang="zh-CN" sz="1400">
                <a:solidFill>
                  <a:srgbClr val="008000"/>
                </a:solidFill>
              </a:rPr>
              <a:t>//</a:t>
            </a:r>
            <a:r>
              <a:rPr lang="zh-CN" altLang="en-US" sz="1400">
                <a:solidFill>
                  <a:srgbClr val="008000"/>
                </a:solidFill>
              </a:rPr>
              <a:t>如果打开出错就输出</a:t>
            </a:r>
            <a:r>
              <a:rPr lang="zh-CN" altLang="en-US" sz="1400" smtClean="0">
                <a:solidFill>
                  <a:srgbClr val="008000"/>
                </a:solidFill>
              </a:rPr>
              <a:t>“打不开”</a:t>
            </a:r>
            <a:endParaRPr lang="en-US" altLang="zh-CN" sz="1400">
              <a:solidFill>
                <a:srgbClr val="008000"/>
              </a:solidFill>
            </a:endParaRPr>
          </a:p>
          <a:p>
            <a:pPr defTabSz="363538">
              <a:lnSpc>
                <a:spcPct val="120000"/>
              </a:lnSpc>
            </a:pPr>
            <a:r>
              <a:rPr lang="en-US" altLang="zh-CN" sz="1400">
                <a:solidFill>
                  <a:schemeClr val="accent6"/>
                </a:solidFill>
              </a:rPr>
              <a:t>		exit(0);                       </a:t>
            </a:r>
            <a:r>
              <a:rPr lang="en-US" altLang="zh-CN" sz="1400" smtClean="0"/>
              <a:t>			</a:t>
            </a:r>
            <a:r>
              <a:rPr lang="en-US" altLang="zh-CN" sz="1400">
                <a:solidFill>
                  <a:srgbClr val="008000"/>
                </a:solidFill>
              </a:rPr>
              <a:t>//</a:t>
            </a:r>
            <a:r>
              <a:rPr lang="zh-CN" altLang="en-US" sz="1400">
                <a:solidFill>
                  <a:srgbClr val="008000"/>
                </a:solidFill>
              </a:rPr>
              <a:t>终止程序</a:t>
            </a:r>
          </a:p>
          <a:p>
            <a:pPr defTabSz="363538">
              <a:lnSpc>
                <a:spcPct val="120000"/>
              </a:lnSpc>
            </a:pPr>
            <a:r>
              <a:rPr lang="zh-CN" altLang="en-US" sz="1400"/>
              <a:t>	</a:t>
            </a:r>
            <a:r>
              <a:rPr lang="en-US" altLang="zh-CN" sz="1400"/>
              <a:t>}</a:t>
            </a:r>
          </a:p>
          <a:p>
            <a:pPr defTabSz="363538">
              <a:lnSpc>
                <a:spcPct val="120000"/>
              </a:lnSpc>
            </a:pPr>
            <a:r>
              <a:rPr lang="en-US" altLang="zh-CN" sz="1400"/>
              <a:t>	printf("</a:t>
            </a:r>
            <a:r>
              <a:rPr lang="zh-CN" altLang="en-US" sz="1400"/>
              <a:t>请输入一个准备存储到磁盘的字符串</a:t>
            </a:r>
            <a:r>
              <a:rPr lang="en-US" altLang="zh-CN" sz="1400"/>
              <a:t>(</a:t>
            </a:r>
            <a:r>
              <a:rPr lang="zh-CN" altLang="en-US" sz="1400"/>
              <a:t>以</a:t>
            </a:r>
            <a:r>
              <a:rPr lang="en-US" altLang="zh-CN" sz="1400"/>
              <a:t>#</a:t>
            </a:r>
            <a:r>
              <a:rPr lang="zh-CN" altLang="en-US" sz="1400"/>
              <a:t>结束</a:t>
            </a:r>
            <a:r>
              <a:rPr lang="en-US" altLang="zh-CN" sz="1400"/>
              <a:t>): ");</a:t>
            </a:r>
          </a:p>
          <a:p>
            <a:pPr defTabSz="363538">
              <a:lnSpc>
                <a:spcPct val="120000"/>
              </a:lnSpc>
            </a:pPr>
            <a:r>
              <a:rPr lang="en-US" altLang="zh-CN" sz="1400"/>
              <a:t>	ch=getchar();        </a:t>
            </a:r>
            <a:r>
              <a:rPr lang="en-US" altLang="zh-CN" sz="1400" smtClean="0"/>
              <a:t>					</a:t>
            </a:r>
            <a:r>
              <a:rPr lang="en-US" altLang="zh-CN" sz="1400">
                <a:solidFill>
                  <a:srgbClr val="008000"/>
                </a:solidFill>
              </a:rPr>
              <a:t>//</a:t>
            </a:r>
            <a:r>
              <a:rPr lang="zh-CN" altLang="en-US" sz="1400">
                <a:solidFill>
                  <a:srgbClr val="008000"/>
                </a:solidFill>
              </a:rPr>
              <a:t>接收从键盘输入的第一个字符</a:t>
            </a:r>
          </a:p>
          <a:p>
            <a:pPr defTabSz="363538">
              <a:lnSpc>
                <a:spcPct val="120000"/>
              </a:lnSpc>
            </a:pPr>
            <a:r>
              <a:rPr lang="zh-CN" altLang="en-US" sz="1400"/>
              <a:t>	</a:t>
            </a:r>
            <a:r>
              <a:rPr lang="en-US" altLang="zh-CN" sz="1400"/>
              <a:t>while(ch!='#')        					</a:t>
            </a:r>
            <a:r>
              <a:rPr lang="en-US" altLang="zh-CN" sz="1400">
                <a:solidFill>
                  <a:srgbClr val="008000"/>
                </a:solidFill>
              </a:rPr>
              <a:t>//</a:t>
            </a:r>
            <a:r>
              <a:rPr lang="zh-CN" altLang="en-US" sz="1400">
                <a:solidFill>
                  <a:srgbClr val="008000"/>
                </a:solidFill>
              </a:rPr>
              <a:t>当输入</a:t>
            </a:r>
            <a:r>
              <a:rPr lang="en-US" altLang="zh-CN" sz="1400">
                <a:solidFill>
                  <a:srgbClr val="008000"/>
                </a:solidFill>
              </a:rPr>
              <a:t>′#′</a:t>
            </a:r>
            <a:r>
              <a:rPr lang="zh-CN" altLang="en-US" sz="1400">
                <a:solidFill>
                  <a:srgbClr val="008000"/>
                </a:solidFill>
              </a:rPr>
              <a:t>时结束循环</a:t>
            </a:r>
          </a:p>
          <a:p>
            <a:pPr defTabSz="363538">
              <a:lnSpc>
                <a:spcPct val="120000"/>
              </a:lnSpc>
            </a:pPr>
            <a:r>
              <a:rPr lang="zh-CN" altLang="en-US" sz="1400"/>
              <a:t>	</a:t>
            </a:r>
            <a:r>
              <a:rPr lang="en-US" altLang="zh-CN" sz="1400" smtClean="0"/>
              <a:t>{</a:t>
            </a:r>
            <a:r>
              <a:rPr lang="en-US" altLang="zh-CN" sz="1400"/>
              <a:t>	</a:t>
            </a:r>
            <a:r>
              <a:rPr lang="en-US" altLang="zh-CN" sz="1400">
                <a:solidFill>
                  <a:schemeClr val="accent6"/>
                </a:solidFill>
              </a:rPr>
              <a:t>fputc(ch,fp); </a:t>
            </a:r>
            <a:r>
              <a:rPr lang="en-US" altLang="zh-CN" sz="1400" smtClean="0"/>
              <a:t>					</a:t>
            </a:r>
            <a:r>
              <a:rPr lang="en-US" altLang="zh-CN" sz="1400">
                <a:solidFill>
                  <a:srgbClr val="008000"/>
                </a:solidFill>
              </a:rPr>
              <a:t>//</a:t>
            </a:r>
            <a:r>
              <a:rPr lang="zh-CN" altLang="en-US" sz="1400">
                <a:solidFill>
                  <a:srgbClr val="008000"/>
                </a:solidFill>
              </a:rPr>
              <a:t>向磁盘文件输出一个字符</a:t>
            </a:r>
          </a:p>
          <a:p>
            <a:pPr defTabSz="363538">
              <a:lnSpc>
                <a:spcPct val="120000"/>
              </a:lnSpc>
            </a:pPr>
            <a:r>
              <a:rPr lang="zh-CN" altLang="en-US" sz="1400"/>
              <a:t>		</a:t>
            </a:r>
            <a:r>
              <a:rPr lang="en-US" altLang="zh-CN" sz="1400"/>
              <a:t>putchar(ch</a:t>
            </a:r>
            <a:r>
              <a:rPr lang="en-US" altLang="zh-CN" sz="1400" smtClean="0"/>
              <a:t>);					</a:t>
            </a:r>
            <a:r>
              <a:rPr lang="en-US" altLang="zh-CN" sz="1400">
                <a:solidFill>
                  <a:srgbClr val="008000"/>
                </a:solidFill>
              </a:rPr>
              <a:t>//</a:t>
            </a:r>
            <a:r>
              <a:rPr lang="zh-CN" altLang="en-US" sz="1400">
                <a:solidFill>
                  <a:srgbClr val="008000"/>
                </a:solidFill>
              </a:rPr>
              <a:t>将输出的字符显示在屏幕上</a:t>
            </a:r>
          </a:p>
          <a:p>
            <a:pPr defTabSz="363538">
              <a:lnSpc>
                <a:spcPct val="120000"/>
              </a:lnSpc>
            </a:pPr>
            <a:r>
              <a:rPr lang="zh-CN" altLang="en-US" sz="1400"/>
              <a:t>		</a:t>
            </a:r>
            <a:r>
              <a:rPr lang="en-US" altLang="zh-CN" sz="1400"/>
              <a:t>ch=getchar(); </a:t>
            </a:r>
            <a:r>
              <a:rPr lang="en-US" altLang="zh-CN" sz="1400" smtClean="0"/>
              <a:t>					</a:t>
            </a:r>
            <a:r>
              <a:rPr lang="en-US" altLang="zh-CN" sz="1400">
                <a:solidFill>
                  <a:srgbClr val="008000"/>
                </a:solidFill>
              </a:rPr>
              <a:t>//</a:t>
            </a:r>
            <a:r>
              <a:rPr lang="zh-CN" altLang="en-US" sz="1400">
                <a:solidFill>
                  <a:srgbClr val="008000"/>
                </a:solidFill>
              </a:rPr>
              <a:t>再接收从键盘输入的一个字符</a:t>
            </a:r>
          </a:p>
          <a:p>
            <a:pPr defTabSz="363538">
              <a:lnSpc>
                <a:spcPct val="120000"/>
              </a:lnSpc>
            </a:pPr>
            <a:r>
              <a:rPr lang="zh-CN" altLang="en-US" sz="1400"/>
              <a:t>	</a:t>
            </a:r>
            <a:r>
              <a:rPr lang="en-US" altLang="zh-CN" sz="1400"/>
              <a:t>}</a:t>
            </a:r>
          </a:p>
          <a:p>
            <a:pPr defTabSz="363538">
              <a:lnSpc>
                <a:spcPct val="120000"/>
              </a:lnSpc>
            </a:pPr>
            <a:r>
              <a:rPr lang="en-US" altLang="zh-CN" sz="1400"/>
              <a:t>	</a:t>
            </a:r>
            <a:r>
              <a:rPr lang="en-US" altLang="zh-CN" sz="1400">
                <a:solidFill>
                  <a:schemeClr val="accent6"/>
                </a:solidFill>
              </a:rPr>
              <a:t>fclose(fp</a:t>
            </a:r>
            <a:r>
              <a:rPr lang="en-US" altLang="zh-CN" sz="1400" smtClean="0">
                <a:solidFill>
                  <a:schemeClr val="accent6"/>
                </a:solidFill>
              </a:rPr>
              <a:t>);</a:t>
            </a:r>
            <a:r>
              <a:rPr lang="en-US" altLang="zh-CN" sz="1400" smtClean="0"/>
              <a:t>						</a:t>
            </a:r>
            <a:r>
              <a:rPr lang="en-US" altLang="zh-CN" sz="1400">
                <a:solidFill>
                  <a:srgbClr val="008000"/>
                </a:solidFill>
              </a:rPr>
              <a:t>//</a:t>
            </a:r>
            <a:r>
              <a:rPr lang="zh-CN" altLang="en-US" sz="1400">
                <a:solidFill>
                  <a:srgbClr val="008000"/>
                </a:solidFill>
              </a:rPr>
              <a:t>关闭文件</a:t>
            </a:r>
          </a:p>
          <a:p>
            <a:pPr defTabSz="363538">
              <a:lnSpc>
                <a:spcPct val="120000"/>
              </a:lnSpc>
            </a:pPr>
            <a:r>
              <a:rPr lang="zh-CN" altLang="en-US" sz="1400"/>
              <a:t>	</a:t>
            </a:r>
            <a:r>
              <a:rPr lang="en-US" altLang="zh-CN" sz="1400"/>
              <a:t>putchar(10); </a:t>
            </a:r>
            <a:r>
              <a:rPr lang="en-US" altLang="zh-CN" sz="1400" smtClean="0"/>
              <a:t>						</a:t>
            </a:r>
            <a:r>
              <a:rPr lang="en-US" altLang="zh-CN" sz="1400">
                <a:solidFill>
                  <a:srgbClr val="008000"/>
                </a:solidFill>
              </a:rPr>
              <a:t>//</a:t>
            </a:r>
            <a:r>
              <a:rPr lang="zh-CN" altLang="en-US" sz="1400">
                <a:solidFill>
                  <a:srgbClr val="008000"/>
                </a:solidFill>
              </a:rPr>
              <a:t>向屏幕输出一个换行符 </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en-US" altLang="zh-CN" sz="1400" b="1" dirty="0">
              <a:solidFill>
                <a:srgbClr val="FF0000"/>
              </a:solidFill>
            </a:endParaRPr>
          </a:p>
        </p:txBody>
      </p:sp>
      <p:pic>
        <p:nvPicPr>
          <p:cNvPr id="4" name="图片 3"/>
          <p:cNvPicPr>
            <a:picLocks noChangeAspect="1"/>
          </p:cNvPicPr>
          <p:nvPr/>
        </p:nvPicPr>
        <p:blipFill>
          <a:blip r:embed="rId3" cstate="print"/>
          <a:stretch>
            <a:fillRect/>
          </a:stretch>
        </p:blipFill>
        <p:spPr>
          <a:xfrm>
            <a:off x="7099000" y="204113"/>
            <a:ext cx="4705350" cy="952500"/>
          </a:xfrm>
          <a:prstGeom prst="rect">
            <a:avLst/>
          </a:prstGeom>
        </p:spPr>
      </p:pic>
      <p:grpSp>
        <p:nvGrpSpPr>
          <p:cNvPr id="8" name="组合 7"/>
          <p:cNvGrpSpPr/>
          <p:nvPr/>
        </p:nvGrpSpPr>
        <p:grpSpPr>
          <a:xfrm>
            <a:off x="672363" y="2261942"/>
            <a:ext cx="3723695" cy="3854186"/>
            <a:chOff x="8050698" y="5019263"/>
            <a:chExt cx="3723695" cy="3695253"/>
          </a:xfrm>
          <a:effectLst>
            <a:outerShdw blurRad="63500" sx="102000" sy="102000" algn="ctr" rotWithShape="0">
              <a:prstClr val="black">
                <a:alpha val="40000"/>
              </a:prstClr>
            </a:outerShdw>
          </a:effectLst>
        </p:grpSpPr>
        <p:sp>
          <p:nvSpPr>
            <p:cNvPr id="9" name="剪去单角的矩形 8"/>
            <p:cNvSpPr/>
            <p:nvPr/>
          </p:nvSpPr>
          <p:spPr>
            <a:xfrm>
              <a:off x="8050698" y="5019263"/>
              <a:ext cx="3723695" cy="3695253"/>
            </a:xfrm>
            <a:prstGeom prst="snip1Rect">
              <a:avLst>
                <a:gd name="adj" fmla="val 5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pic>
          <p:nvPicPr>
            <p:cNvPr id="10" name="图片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1" name="文本框 10"/>
            <p:cNvSpPr txBox="1"/>
            <p:nvPr/>
          </p:nvSpPr>
          <p:spPr>
            <a:xfrm>
              <a:off x="8388006" y="5054496"/>
              <a:ext cx="3148261" cy="3558724"/>
            </a:xfrm>
            <a:prstGeom prst="rect">
              <a:avLst/>
            </a:prstGeom>
            <a:noFill/>
          </p:spPr>
          <p:txBody>
            <a:bodyPr wrap="square" rtlCol="0">
              <a:spAutoFit/>
            </a:bodyPr>
            <a:lstStyle/>
            <a:p>
              <a:pPr>
                <a:lnSpc>
                  <a:spcPct val="120000"/>
                </a:lnSpc>
              </a:pPr>
              <a:r>
                <a:rPr lang="zh-CN" altLang="en-US" sz="1400">
                  <a:solidFill>
                    <a:schemeClr val="bg1"/>
                  </a:solidFill>
                </a:rPr>
                <a:t>用来存储数据的文件名可以在</a:t>
              </a:r>
              <a:r>
                <a:rPr lang="en-US" altLang="zh-CN" sz="1400">
                  <a:solidFill>
                    <a:schemeClr val="bg1"/>
                  </a:solidFill>
                </a:rPr>
                <a:t>fopen</a:t>
              </a:r>
              <a:r>
                <a:rPr lang="zh-CN" altLang="en-US" sz="1400">
                  <a:solidFill>
                    <a:schemeClr val="bg1"/>
                  </a:solidFill>
                </a:rPr>
                <a:t>函数中直接写成字符串常量形式 </a:t>
              </a:r>
              <a:r>
                <a:rPr lang="zh-CN" altLang="en-US" sz="1400" smtClean="0">
                  <a:solidFill>
                    <a:schemeClr val="bg1"/>
                  </a:solidFill>
                </a:rPr>
                <a:t>，</a:t>
              </a:r>
              <a:r>
                <a:rPr lang="zh-CN" altLang="en-US" sz="1400">
                  <a:solidFill>
                    <a:schemeClr val="bg1"/>
                  </a:solidFill>
                </a:rPr>
                <a:t>也可以在程序运行时由用户临时指定</a:t>
              </a:r>
              <a:r>
                <a:rPr lang="zh-CN" altLang="en-US" sz="1400" smtClean="0">
                  <a:solidFill>
                    <a:schemeClr val="bg1"/>
                  </a:solidFill>
                </a:rPr>
                <a:t>。</a:t>
              </a:r>
              <a:endParaRPr lang="en-US" altLang="zh-CN" sz="1400" smtClean="0">
                <a:solidFill>
                  <a:schemeClr val="bg1"/>
                </a:solidFill>
              </a:endParaRPr>
            </a:p>
            <a:p>
              <a:pPr>
                <a:lnSpc>
                  <a:spcPct val="120000"/>
                </a:lnSpc>
              </a:pPr>
              <a:endParaRPr lang="en-US" altLang="zh-CN" sz="1400" b="1">
                <a:solidFill>
                  <a:schemeClr val="bg1"/>
                </a:solidFill>
              </a:endParaRPr>
            </a:p>
            <a:p>
              <a:pPr>
                <a:lnSpc>
                  <a:spcPct val="120000"/>
                </a:lnSpc>
              </a:pPr>
              <a:r>
                <a:rPr lang="zh-CN" altLang="en-US" sz="1400">
                  <a:solidFill>
                    <a:schemeClr val="bg1"/>
                  </a:solidFill>
                </a:rPr>
                <a:t>用</a:t>
              </a:r>
              <a:r>
                <a:rPr lang="en-US" altLang="zh-CN" sz="1400">
                  <a:solidFill>
                    <a:schemeClr val="bg1"/>
                  </a:solidFill>
                </a:rPr>
                <a:t>fopen</a:t>
              </a:r>
              <a:r>
                <a:rPr lang="zh-CN" altLang="en-US" sz="1400">
                  <a:solidFill>
                    <a:schemeClr val="bg1"/>
                  </a:solidFill>
                </a:rPr>
                <a:t>函数打开一个“只写”的文件</a:t>
              </a:r>
              <a:r>
                <a:rPr lang="en-US" altLang="zh-CN" sz="1400">
                  <a:solidFill>
                    <a:schemeClr val="bg1"/>
                  </a:solidFill>
                </a:rPr>
                <a:t>(“w”</a:t>
              </a:r>
              <a:r>
                <a:rPr lang="zh-CN" altLang="en-US" sz="1400">
                  <a:solidFill>
                    <a:schemeClr val="bg1"/>
                  </a:solidFill>
                </a:rPr>
                <a:t>表示只能写入不能从中读数据</a:t>
              </a:r>
              <a:r>
                <a:rPr lang="en-US" altLang="zh-CN" sz="1400">
                  <a:solidFill>
                    <a:schemeClr val="bg1"/>
                  </a:solidFill>
                </a:rPr>
                <a:t>)</a:t>
              </a:r>
              <a:r>
                <a:rPr lang="zh-CN" altLang="en-US" sz="1400" smtClean="0">
                  <a:solidFill>
                    <a:schemeClr val="bg1"/>
                  </a:solidFill>
                </a:rPr>
                <a:t>，若成功</a:t>
              </a:r>
              <a:r>
                <a:rPr lang="zh-CN" altLang="en-US" sz="1400">
                  <a:solidFill>
                    <a:schemeClr val="bg1"/>
                  </a:solidFill>
                </a:rPr>
                <a:t>，</a:t>
              </a:r>
              <a:r>
                <a:rPr lang="zh-CN" altLang="en-US" sz="1400" smtClean="0">
                  <a:solidFill>
                    <a:schemeClr val="bg1"/>
                  </a:solidFill>
                </a:rPr>
                <a:t>函数返回该</a:t>
              </a:r>
              <a:r>
                <a:rPr lang="zh-CN" altLang="en-US" sz="1400">
                  <a:solidFill>
                    <a:schemeClr val="bg1"/>
                  </a:solidFill>
                </a:rPr>
                <a:t>文件所建立的信息区的起始</a:t>
              </a:r>
              <a:r>
                <a:rPr lang="zh-CN" altLang="en-US" sz="1400" smtClean="0">
                  <a:solidFill>
                    <a:schemeClr val="bg1"/>
                  </a:solidFill>
                </a:rPr>
                <a:t>地址给文件指针</a:t>
              </a:r>
              <a:r>
                <a:rPr lang="zh-CN" altLang="en-US" sz="1400">
                  <a:solidFill>
                    <a:schemeClr val="bg1"/>
                  </a:solidFill>
                </a:rPr>
                <a:t>变量</a:t>
              </a:r>
              <a:r>
                <a:rPr lang="en-US" altLang="zh-CN" sz="1400" smtClean="0">
                  <a:solidFill>
                    <a:schemeClr val="bg1"/>
                  </a:solidFill>
                </a:rPr>
                <a:t>fp</a:t>
              </a:r>
              <a:r>
                <a:rPr lang="zh-CN" altLang="en-US" sz="1400" smtClean="0">
                  <a:solidFill>
                    <a:schemeClr val="bg1"/>
                  </a:solidFill>
                </a:rPr>
                <a:t>。若失败，则显示</a:t>
              </a:r>
              <a:r>
                <a:rPr lang="zh-CN" altLang="en-US" sz="1400">
                  <a:solidFill>
                    <a:schemeClr val="bg1"/>
                  </a:solidFill>
                </a:rPr>
                <a:t>“无法打开此文件”</a:t>
              </a:r>
              <a:r>
                <a:rPr lang="zh-CN" altLang="en-US" sz="1400" smtClean="0">
                  <a:solidFill>
                    <a:schemeClr val="bg1"/>
                  </a:solidFill>
                </a:rPr>
                <a:t>，用</a:t>
              </a:r>
              <a:r>
                <a:rPr lang="en-US" altLang="zh-CN" sz="1400">
                  <a:solidFill>
                    <a:schemeClr val="bg1"/>
                  </a:solidFill>
                </a:rPr>
                <a:t>exit</a:t>
              </a:r>
              <a:r>
                <a:rPr lang="zh-CN" altLang="en-US" sz="1400">
                  <a:solidFill>
                    <a:schemeClr val="bg1"/>
                  </a:solidFill>
                </a:rPr>
                <a:t>函数终止</a:t>
              </a:r>
              <a:r>
                <a:rPr lang="zh-CN" altLang="en-US" sz="1400" smtClean="0">
                  <a:solidFill>
                    <a:schemeClr val="bg1"/>
                  </a:solidFill>
                </a:rPr>
                <a:t>程序运行，此函数在</a:t>
              </a:r>
              <a:r>
                <a:rPr lang="en-US" altLang="zh-CN" sz="1400" smtClean="0">
                  <a:solidFill>
                    <a:schemeClr val="bg1"/>
                  </a:solidFill>
                </a:rPr>
                <a:t>stdlib.h</a:t>
              </a:r>
              <a:r>
                <a:rPr lang="zh-CN" altLang="en-US" sz="1400" smtClean="0">
                  <a:solidFill>
                    <a:schemeClr val="bg1"/>
                  </a:solidFill>
                </a:rPr>
                <a:t>头文件中。</a:t>
              </a:r>
              <a:endParaRPr lang="en-US" altLang="zh-CN" sz="1400" smtClean="0">
                <a:solidFill>
                  <a:schemeClr val="bg1"/>
                </a:solidFill>
              </a:endParaRPr>
            </a:p>
            <a:p>
              <a:pPr>
                <a:lnSpc>
                  <a:spcPct val="120000"/>
                </a:lnSpc>
              </a:pPr>
              <a:endParaRPr lang="en-US" altLang="zh-CN" sz="1400">
                <a:solidFill>
                  <a:schemeClr val="bg1"/>
                </a:solidFill>
              </a:endParaRPr>
            </a:p>
            <a:p>
              <a:pPr>
                <a:lnSpc>
                  <a:spcPct val="120000"/>
                </a:lnSpc>
              </a:pPr>
              <a:r>
                <a:rPr lang="zh-CN" altLang="en-US" sz="1400">
                  <a:solidFill>
                    <a:schemeClr val="bg1"/>
                  </a:solidFill>
                </a:rPr>
                <a:t>用</a:t>
              </a:r>
              <a:r>
                <a:rPr lang="en-US" altLang="zh-CN" sz="1400">
                  <a:solidFill>
                    <a:schemeClr val="bg1"/>
                  </a:solidFill>
                </a:rPr>
                <a:t>getchar</a:t>
              </a:r>
              <a:r>
                <a:rPr lang="zh-CN" altLang="en-US" sz="1400">
                  <a:solidFill>
                    <a:schemeClr val="bg1"/>
                  </a:solidFill>
                </a:rPr>
                <a:t>函数接收用户从键盘输入的字符。注意每次只能接收一个字符。</a:t>
              </a:r>
              <a:endParaRPr lang="en-US" altLang="zh-CN" sz="1400">
                <a:solidFill>
                  <a:schemeClr val="bg1"/>
                </a:solidFill>
              </a:endParaRPr>
            </a:p>
          </p:txBody>
        </p:sp>
      </p:grpSp>
    </p:spTree>
    <p:extLst>
      <p:ext uri="{BB962C8B-B14F-4D97-AF65-F5344CB8AC3E}">
        <p14:creationId xmlns:p14="http://schemas.microsoft.com/office/powerpoint/2010/main" xmlns="" val="337092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怎样向文件读写字符</a:t>
            </a:r>
          </a:p>
        </p:txBody>
      </p:sp>
      <p:sp>
        <p:nvSpPr>
          <p:cNvPr id="3" name="内容占位符 2"/>
          <p:cNvSpPr>
            <a:spLocks noGrp="1"/>
          </p:cNvSpPr>
          <p:nvPr>
            <p:ph idx="1"/>
          </p:nvPr>
        </p:nvSpPr>
        <p:spPr>
          <a:xfrm>
            <a:off x="490473" y="936379"/>
            <a:ext cx="3788230" cy="1910338"/>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10.2】</a:t>
            </a:r>
            <a:r>
              <a:rPr lang="zh-CN" altLang="en-US" sz="2000">
                <a:solidFill>
                  <a:schemeClr val="accent1"/>
                </a:solidFill>
              </a:rPr>
              <a:t>将一个磁盘文件中的信息复制到另一个磁盘文件中。今要求将上例建立的</a:t>
            </a:r>
            <a:r>
              <a:rPr lang="en-US" altLang="zh-CN" sz="2000">
                <a:solidFill>
                  <a:schemeClr val="accent1"/>
                </a:solidFill>
              </a:rPr>
              <a:t>file1.dat</a:t>
            </a:r>
            <a:r>
              <a:rPr lang="zh-CN" altLang="en-US" sz="2000">
                <a:solidFill>
                  <a:schemeClr val="accent1"/>
                </a:solidFill>
              </a:rPr>
              <a:t>文件中的内容复制到另一个磁盘文件</a:t>
            </a:r>
            <a:r>
              <a:rPr lang="en-US" altLang="zh-CN" sz="2000">
                <a:solidFill>
                  <a:schemeClr val="accent1"/>
                </a:solidFill>
              </a:rPr>
              <a:t>file2.dat</a:t>
            </a:r>
            <a:r>
              <a:rPr lang="zh-CN" altLang="en-US" sz="2000">
                <a:solidFill>
                  <a:schemeClr val="accent1"/>
                </a:solidFill>
              </a:rPr>
              <a:t>中。</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753154" y="442667"/>
            <a:ext cx="7194431" cy="6260058"/>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#include &lt;stdlib.h&gt;</a:t>
            </a:r>
          </a:p>
          <a:p>
            <a:pPr defTabSz="363538">
              <a:lnSpc>
                <a:spcPct val="120000"/>
              </a:lnSpc>
            </a:pPr>
            <a:r>
              <a:rPr lang="en-US" altLang="zh-CN" sz="1400"/>
              <a:t>int main()</a:t>
            </a:r>
          </a:p>
          <a:p>
            <a:pPr defTabSz="363538">
              <a:lnSpc>
                <a:spcPct val="120000"/>
              </a:lnSpc>
            </a:pPr>
            <a:r>
              <a:rPr lang="en-US" altLang="zh-CN" sz="1400"/>
              <a:t>{	</a:t>
            </a:r>
            <a:r>
              <a:rPr lang="en-US" altLang="zh-CN" sz="1400" smtClean="0">
                <a:solidFill>
                  <a:schemeClr val="accent6"/>
                </a:solidFill>
              </a:rPr>
              <a:t>FILE *</a:t>
            </a:r>
            <a:r>
              <a:rPr lang="en-US" altLang="zh-CN" sz="1400">
                <a:solidFill>
                  <a:schemeClr val="accent6"/>
                </a:solidFill>
              </a:rPr>
              <a:t>in,*out; </a:t>
            </a:r>
            <a:r>
              <a:rPr lang="en-US" altLang="zh-CN" sz="1400" smtClean="0"/>
              <a:t>						</a:t>
            </a:r>
            <a:r>
              <a:rPr lang="en-US" altLang="zh-CN" sz="1400" smtClean="0">
                <a:solidFill>
                  <a:srgbClr val="008000"/>
                </a:solidFill>
              </a:rPr>
              <a:t>//</a:t>
            </a:r>
            <a:r>
              <a:rPr lang="zh-CN" altLang="en-US" sz="1400">
                <a:solidFill>
                  <a:srgbClr val="008000"/>
                </a:solidFill>
              </a:rPr>
              <a:t>定义指向</a:t>
            </a:r>
            <a:r>
              <a:rPr lang="en-US" altLang="zh-CN" sz="1400">
                <a:solidFill>
                  <a:srgbClr val="008000"/>
                </a:solidFill>
              </a:rPr>
              <a:t>FILE</a:t>
            </a:r>
            <a:r>
              <a:rPr lang="zh-CN" altLang="en-US" sz="1400">
                <a:solidFill>
                  <a:srgbClr val="008000"/>
                </a:solidFill>
              </a:rPr>
              <a:t>类型文件的指针变量</a:t>
            </a:r>
          </a:p>
          <a:p>
            <a:pPr defTabSz="363538">
              <a:lnSpc>
                <a:spcPct val="120000"/>
              </a:lnSpc>
            </a:pPr>
            <a:r>
              <a:rPr lang="zh-CN" altLang="en-US" sz="1400"/>
              <a:t>	</a:t>
            </a:r>
            <a:r>
              <a:rPr lang="en-US" altLang="zh-CN" sz="1400"/>
              <a:t>char ch,infile[10],outfile[10</a:t>
            </a:r>
            <a:r>
              <a:rPr lang="en-US" altLang="zh-CN" sz="1400" smtClean="0"/>
              <a:t>];			</a:t>
            </a:r>
            <a:r>
              <a:rPr lang="en-US" altLang="zh-CN" sz="1400">
                <a:solidFill>
                  <a:srgbClr val="008000"/>
                </a:solidFill>
              </a:rPr>
              <a:t>//</a:t>
            </a:r>
            <a:r>
              <a:rPr lang="zh-CN" altLang="en-US" sz="1400">
                <a:solidFill>
                  <a:srgbClr val="008000"/>
                </a:solidFill>
              </a:rPr>
              <a:t>定义两个字符数组，分别存放两个数据文件名</a:t>
            </a:r>
          </a:p>
          <a:p>
            <a:pPr defTabSz="363538">
              <a:lnSpc>
                <a:spcPct val="120000"/>
              </a:lnSpc>
            </a:pPr>
            <a:r>
              <a:rPr lang="zh-CN" altLang="en-US" sz="1400"/>
              <a:t>	</a:t>
            </a:r>
            <a:r>
              <a:rPr lang="en-US" altLang="zh-CN" sz="1400"/>
              <a:t>printf("</a:t>
            </a:r>
            <a:r>
              <a:rPr lang="zh-CN" altLang="en-US" sz="1400"/>
              <a:t>输入读入文件的名字</a:t>
            </a:r>
            <a:r>
              <a:rPr lang="en-US" altLang="zh-CN" sz="1400"/>
              <a:t>:");</a:t>
            </a:r>
          </a:p>
          <a:p>
            <a:pPr defTabSz="363538">
              <a:lnSpc>
                <a:spcPct val="120000"/>
              </a:lnSpc>
            </a:pPr>
            <a:r>
              <a:rPr lang="en-US" altLang="zh-CN" sz="1400"/>
              <a:t>	scanf("%s",infile</a:t>
            </a:r>
            <a:r>
              <a:rPr lang="en-US" altLang="zh-CN" sz="1400" smtClean="0"/>
              <a:t>);					</a:t>
            </a:r>
            <a:r>
              <a:rPr lang="en-US" altLang="zh-CN" sz="1400">
                <a:solidFill>
                  <a:srgbClr val="008000"/>
                </a:solidFill>
              </a:rPr>
              <a:t>//</a:t>
            </a:r>
            <a:r>
              <a:rPr lang="zh-CN" altLang="en-US" sz="1400">
                <a:solidFill>
                  <a:srgbClr val="008000"/>
                </a:solidFill>
              </a:rPr>
              <a:t>输入一个输入文件的名字</a:t>
            </a:r>
          </a:p>
          <a:p>
            <a:pPr defTabSz="363538">
              <a:lnSpc>
                <a:spcPct val="120000"/>
              </a:lnSpc>
            </a:pPr>
            <a:r>
              <a:rPr lang="zh-CN" altLang="en-US" sz="1400"/>
              <a:t>	</a:t>
            </a:r>
            <a:r>
              <a:rPr lang="en-US" altLang="zh-CN" sz="1400"/>
              <a:t>printf("</a:t>
            </a:r>
            <a:r>
              <a:rPr lang="zh-CN" altLang="en-US" sz="1400"/>
              <a:t>输入输出文件的名字</a:t>
            </a:r>
            <a:r>
              <a:rPr lang="en-US" altLang="zh-CN" sz="1400"/>
              <a:t>:");</a:t>
            </a:r>
          </a:p>
          <a:p>
            <a:pPr defTabSz="363538">
              <a:lnSpc>
                <a:spcPct val="120000"/>
              </a:lnSpc>
            </a:pPr>
            <a:r>
              <a:rPr lang="en-US" altLang="zh-CN" sz="1400"/>
              <a:t>	scanf("%s",outfile); </a:t>
            </a:r>
            <a:r>
              <a:rPr lang="en-US" altLang="zh-CN" sz="1400" smtClean="0"/>
              <a:t>					</a:t>
            </a:r>
            <a:r>
              <a:rPr lang="en-US" altLang="zh-CN" sz="1400">
                <a:solidFill>
                  <a:srgbClr val="008000"/>
                </a:solidFill>
              </a:rPr>
              <a:t>//</a:t>
            </a:r>
            <a:r>
              <a:rPr lang="zh-CN" altLang="en-US" sz="1400">
                <a:solidFill>
                  <a:srgbClr val="008000"/>
                </a:solidFill>
              </a:rPr>
              <a:t>输入一个输出文件的名字</a:t>
            </a:r>
          </a:p>
          <a:p>
            <a:pPr defTabSz="363538">
              <a:lnSpc>
                <a:spcPct val="120000"/>
              </a:lnSpc>
            </a:pPr>
            <a:r>
              <a:rPr lang="zh-CN" altLang="en-US" sz="1400"/>
              <a:t>	</a:t>
            </a:r>
            <a:r>
              <a:rPr lang="en-US" altLang="zh-CN" sz="1400">
                <a:solidFill>
                  <a:schemeClr val="accent6"/>
                </a:solidFill>
              </a:rPr>
              <a:t>if((in=fopen(infile,"r"))==NULL</a:t>
            </a:r>
            <a:r>
              <a:rPr lang="en-US" altLang="zh-CN" sz="1400" smtClean="0">
                <a:solidFill>
                  <a:schemeClr val="accent6"/>
                </a:solidFill>
              </a:rPr>
              <a:t>)</a:t>
            </a:r>
            <a:r>
              <a:rPr lang="en-US" altLang="zh-CN" sz="1400" smtClean="0"/>
              <a:t>		</a:t>
            </a:r>
            <a:r>
              <a:rPr lang="en-US" altLang="zh-CN" sz="1400">
                <a:solidFill>
                  <a:srgbClr val="008000"/>
                </a:solidFill>
              </a:rPr>
              <a:t>//</a:t>
            </a:r>
            <a:r>
              <a:rPr lang="zh-CN" altLang="en-US" sz="1400">
                <a:solidFill>
                  <a:srgbClr val="008000"/>
                </a:solidFill>
              </a:rPr>
              <a:t>打开输入文件</a:t>
            </a:r>
          </a:p>
          <a:p>
            <a:pPr defTabSz="363538">
              <a:lnSpc>
                <a:spcPct val="120000"/>
              </a:lnSpc>
            </a:pPr>
            <a:r>
              <a:rPr lang="zh-CN" altLang="en-US" sz="1400"/>
              <a:t>	</a:t>
            </a:r>
            <a:r>
              <a:rPr lang="en-US" altLang="zh-CN" sz="1400">
                <a:solidFill>
                  <a:schemeClr val="accent6"/>
                </a:solidFill>
              </a:rPr>
              <a:t>{	printf("</a:t>
            </a:r>
            <a:r>
              <a:rPr lang="zh-CN" altLang="en-US" sz="1400">
                <a:solidFill>
                  <a:schemeClr val="accent6"/>
                </a:solidFill>
              </a:rPr>
              <a:t>无法打开此文件</a:t>
            </a:r>
            <a:r>
              <a:rPr lang="en-US" altLang="zh-CN" sz="1400">
                <a:solidFill>
                  <a:schemeClr val="accent6"/>
                </a:solidFill>
              </a:rPr>
              <a:t>\n</a:t>
            </a:r>
            <a:r>
              <a:rPr lang="en-US" altLang="zh-CN" sz="1400" smtClean="0">
                <a:solidFill>
                  <a:schemeClr val="accent6"/>
                </a:solidFill>
              </a:rPr>
              <a:t>");</a:t>
            </a:r>
            <a:r>
              <a:rPr lang="en-US" altLang="zh-CN" sz="1400">
                <a:solidFill>
                  <a:schemeClr val="accent6"/>
                </a:solidFill>
              </a:rPr>
              <a:t>	exit(0</a:t>
            </a:r>
            <a:r>
              <a:rPr lang="en-US" altLang="zh-CN" sz="1400" smtClean="0">
                <a:solidFill>
                  <a:schemeClr val="accent6"/>
                </a:solidFill>
              </a:rPr>
              <a:t>);	}</a:t>
            </a:r>
            <a:endParaRPr lang="en-US" altLang="zh-CN" sz="1400">
              <a:solidFill>
                <a:schemeClr val="accent6"/>
              </a:solidFill>
            </a:endParaRPr>
          </a:p>
          <a:p>
            <a:pPr defTabSz="363538">
              <a:lnSpc>
                <a:spcPct val="120000"/>
              </a:lnSpc>
            </a:pPr>
            <a:r>
              <a:rPr lang="en-US" altLang="zh-CN" sz="1400"/>
              <a:t>	</a:t>
            </a:r>
            <a:r>
              <a:rPr lang="en-US" altLang="zh-CN" sz="1400">
                <a:solidFill>
                  <a:schemeClr val="accent6"/>
                </a:solidFill>
              </a:rPr>
              <a:t>if((out=fopen(outfile,"w"))==NULL</a:t>
            </a:r>
            <a:r>
              <a:rPr lang="en-US" altLang="zh-CN" sz="1400" smtClean="0">
                <a:solidFill>
                  <a:schemeClr val="accent6"/>
                </a:solidFill>
              </a:rPr>
              <a:t>)</a:t>
            </a:r>
            <a:r>
              <a:rPr lang="en-US" altLang="zh-CN" sz="1400" smtClean="0"/>
              <a:t>	</a:t>
            </a:r>
            <a:r>
              <a:rPr lang="en-US" altLang="zh-CN" sz="1400">
                <a:solidFill>
                  <a:srgbClr val="008000"/>
                </a:solidFill>
              </a:rPr>
              <a:t>//</a:t>
            </a:r>
            <a:r>
              <a:rPr lang="zh-CN" altLang="en-US" sz="1400">
                <a:solidFill>
                  <a:srgbClr val="008000"/>
                </a:solidFill>
              </a:rPr>
              <a:t>打开输出文件</a:t>
            </a:r>
          </a:p>
          <a:p>
            <a:pPr defTabSz="363538">
              <a:lnSpc>
                <a:spcPct val="120000"/>
              </a:lnSpc>
            </a:pPr>
            <a:r>
              <a:rPr lang="zh-CN" altLang="en-US" sz="1400"/>
              <a:t>	</a:t>
            </a:r>
            <a:r>
              <a:rPr lang="en-US" altLang="zh-CN" sz="1400">
                <a:solidFill>
                  <a:schemeClr val="accent6"/>
                </a:solidFill>
              </a:rPr>
              <a:t>{	printf("</a:t>
            </a:r>
            <a:r>
              <a:rPr lang="zh-CN" altLang="en-US" sz="1400">
                <a:solidFill>
                  <a:schemeClr val="accent6"/>
                </a:solidFill>
              </a:rPr>
              <a:t>无法打开此文件</a:t>
            </a:r>
            <a:r>
              <a:rPr lang="en-US" altLang="zh-CN" sz="1400">
                <a:solidFill>
                  <a:schemeClr val="accent6"/>
                </a:solidFill>
              </a:rPr>
              <a:t>\n</a:t>
            </a:r>
            <a:r>
              <a:rPr lang="en-US" altLang="zh-CN" sz="1400" smtClean="0">
                <a:solidFill>
                  <a:schemeClr val="accent6"/>
                </a:solidFill>
              </a:rPr>
              <a:t>");</a:t>
            </a:r>
            <a:r>
              <a:rPr lang="en-US" altLang="zh-CN" sz="1400">
                <a:solidFill>
                  <a:schemeClr val="accent6"/>
                </a:solidFill>
              </a:rPr>
              <a:t>	exit(0</a:t>
            </a:r>
            <a:r>
              <a:rPr lang="en-US" altLang="zh-CN" sz="1400" smtClean="0">
                <a:solidFill>
                  <a:schemeClr val="accent6"/>
                </a:solidFill>
              </a:rPr>
              <a:t>);	}</a:t>
            </a:r>
            <a:endParaRPr lang="en-US" altLang="zh-CN" sz="1400">
              <a:solidFill>
                <a:schemeClr val="accent6"/>
              </a:solidFill>
            </a:endParaRPr>
          </a:p>
          <a:p>
            <a:pPr defTabSz="363538">
              <a:lnSpc>
                <a:spcPct val="120000"/>
              </a:lnSpc>
            </a:pPr>
            <a:r>
              <a:rPr lang="en-US" altLang="zh-CN" sz="1400"/>
              <a:t>	</a:t>
            </a:r>
            <a:r>
              <a:rPr lang="en-US" altLang="zh-CN" sz="1400">
                <a:solidFill>
                  <a:schemeClr val="accent6"/>
                </a:solidFill>
              </a:rPr>
              <a:t>ch=fgetc(in);          </a:t>
            </a:r>
            <a:r>
              <a:rPr lang="en-US" altLang="zh-CN" sz="1400" smtClean="0"/>
              <a:t>				</a:t>
            </a:r>
            <a:r>
              <a:rPr lang="en-US" altLang="zh-CN" sz="1400">
                <a:solidFill>
                  <a:srgbClr val="008000"/>
                </a:solidFill>
              </a:rPr>
              <a:t>//</a:t>
            </a:r>
            <a:r>
              <a:rPr lang="zh-CN" altLang="en-US" sz="1400">
                <a:solidFill>
                  <a:srgbClr val="008000"/>
                </a:solidFill>
              </a:rPr>
              <a:t>从输入文件读入一个字符，赋给变量</a:t>
            </a:r>
            <a:r>
              <a:rPr lang="en-US" altLang="zh-CN" sz="1400">
                <a:solidFill>
                  <a:srgbClr val="008000"/>
                </a:solidFill>
              </a:rPr>
              <a:t>ch</a:t>
            </a:r>
          </a:p>
          <a:p>
            <a:pPr defTabSz="363538">
              <a:lnSpc>
                <a:spcPct val="120000"/>
              </a:lnSpc>
            </a:pPr>
            <a:r>
              <a:rPr lang="en-US" altLang="zh-CN" sz="1400"/>
              <a:t>	while(</a:t>
            </a:r>
            <a:r>
              <a:rPr lang="en-US" altLang="zh-CN" sz="1400">
                <a:solidFill>
                  <a:schemeClr val="accent6"/>
                </a:solidFill>
              </a:rPr>
              <a:t>!feof(in)</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如果未遇到输入文件的结束标志</a:t>
            </a:r>
          </a:p>
          <a:p>
            <a:pPr defTabSz="363538">
              <a:lnSpc>
                <a:spcPct val="120000"/>
              </a:lnSpc>
            </a:pPr>
            <a:r>
              <a:rPr lang="zh-CN" altLang="en-US" sz="1400"/>
              <a:t>	</a:t>
            </a:r>
            <a:r>
              <a:rPr lang="en-US" altLang="zh-CN" sz="1400"/>
              <a:t>{	</a:t>
            </a:r>
            <a:r>
              <a:rPr lang="en-US" altLang="zh-CN" sz="1400">
                <a:solidFill>
                  <a:schemeClr val="accent6"/>
                </a:solidFill>
              </a:rPr>
              <a:t>fputc(ch,out); </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将</a:t>
            </a:r>
            <a:r>
              <a:rPr lang="en-US" altLang="zh-CN" sz="1400">
                <a:solidFill>
                  <a:srgbClr val="008000"/>
                </a:solidFill>
              </a:rPr>
              <a:t>ch</a:t>
            </a:r>
            <a:r>
              <a:rPr lang="zh-CN" altLang="en-US" sz="1400">
                <a:solidFill>
                  <a:srgbClr val="008000"/>
                </a:solidFill>
              </a:rPr>
              <a:t>写到输出文件</a:t>
            </a:r>
          </a:p>
          <a:p>
            <a:pPr defTabSz="363538">
              <a:lnSpc>
                <a:spcPct val="120000"/>
              </a:lnSpc>
            </a:pPr>
            <a:r>
              <a:rPr lang="zh-CN" altLang="en-US" sz="1400"/>
              <a:t>		</a:t>
            </a:r>
            <a:r>
              <a:rPr lang="en-US" altLang="zh-CN" sz="1400"/>
              <a:t>putchar(ch);        </a:t>
            </a:r>
            <a:r>
              <a:rPr lang="en-US" altLang="zh-CN" sz="1400" smtClean="0"/>
              <a:t>				</a:t>
            </a:r>
            <a:r>
              <a:rPr lang="en-US" altLang="zh-CN" sz="1400">
                <a:solidFill>
                  <a:srgbClr val="008000"/>
                </a:solidFill>
              </a:rPr>
              <a:t>//</a:t>
            </a:r>
            <a:r>
              <a:rPr lang="zh-CN" altLang="en-US" sz="1400">
                <a:solidFill>
                  <a:srgbClr val="008000"/>
                </a:solidFill>
              </a:rPr>
              <a:t>将</a:t>
            </a:r>
            <a:r>
              <a:rPr lang="en-US" altLang="zh-CN" sz="1400">
                <a:solidFill>
                  <a:srgbClr val="008000"/>
                </a:solidFill>
              </a:rPr>
              <a:t>ch</a:t>
            </a:r>
            <a:r>
              <a:rPr lang="zh-CN" altLang="en-US" sz="1400">
                <a:solidFill>
                  <a:srgbClr val="008000"/>
                </a:solidFill>
              </a:rPr>
              <a:t>显示到屏幕上</a:t>
            </a:r>
          </a:p>
          <a:p>
            <a:pPr defTabSz="363538">
              <a:lnSpc>
                <a:spcPct val="120000"/>
              </a:lnSpc>
            </a:pPr>
            <a:r>
              <a:rPr lang="zh-CN" altLang="en-US" sz="1400"/>
              <a:t>		</a:t>
            </a:r>
            <a:r>
              <a:rPr lang="en-US" altLang="zh-CN" sz="1400">
                <a:solidFill>
                  <a:schemeClr val="accent6"/>
                </a:solidFill>
              </a:rPr>
              <a:t>ch=fgetc(in);       </a:t>
            </a:r>
            <a:r>
              <a:rPr lang="en-US" altLang="zh-CN" sz="1400" smtClean="0"/>
              <a:t>				</a:t>
            </a:r>
            <a:r>
              <a:rPr lang="en-US" altLang="zh-CN" sz="1400">
                <a:solidFill>
                  <a:srgbClr val="008000"/>
                </a:solidFill>
              </a:rPr>
              <a:t>//</a:t>
            </a:r>
            <a:r>
              <a:rPr lang="zh-CN" altLang="en-US" sz="1400">
                <a:solidFill>
                  <a:srgbClr val="008000"/>
                </a:solidFill>
              </a:rPr>
              <a:t>再从输入文件读入一个字符，赋给变量</a:t>
            </a:r>
            <a:r>
              <a:rPr lang="en-US" altLang="zh-CN" sz="1400">
                <a:solidFill>
                  <a:srgbClr val="008000"/>
                </a:solidFill>
              </a:rPr>
              <a:t>ch</a:t>
            </a:r>
          </a:p>
          <a:p>
            <a:pPr defTabSz="363538">
              <a:lnSpc>
                <a:spcPct val="120000"/>
              </a:lnSpc>
            </a:pPr>
            <a:r>
              <a:rPr lang="en-US" altLang="zh-CN" sz="1400"/>
              <a:t>	}</a:t>
            </a:r>
          </a:p>
          <a:p>
            <a:pPr defTabSz="363538">
              <a:lnSpc>
                <a:spcPct val="120000"/>
              </a:lnSpc>
            </a:pPr>
            <a:r>
              <a:rPr lang="en-US" altLang="zh-CN" sz="1400"/>
              <a:t>	putchar(10</a:t>
            </a:r>
            <a:r>
              <a:rPr lang="en-US" altLang="zh-CN" sz="1400" smtClean="0"/>
              <a:t>);						</a:t>
            </a:r>
            <a:r>
              <a:rPr lang="en-US" altLang="zh-CN" sz="1400">
                <a:solidFill>
                  <a:srgbClr val="008000"/>
                </a:solidFill>
              </a:rPr>
              <a:t>//</a:t>
            </a:r>
            <a:r>
              <a:rPr lang="zh-CN" altLang="en-US" sz="1400">
                <a:solidFill>
                  <a:srgbClr val="008000"/>
                </a:solidFill>
              </a:rPr>
              <a:t>显示完全部字符后换行</a:t>
            </a:r>
          </a:p>
          <a:p>
            <a:pPr defTabSz="363538">
              <a:lnSpc>
                <a:spcPct val="120000"/>
              </a:lnSpc>
            </a:pPr>
            <a:r>
              <a:rPr lang="zh-CN" altLang="en-US" sz="1400"/>
              <a:t>	</a:t>
            </a:r>
            <a:r>
              <a:rPr lang="en-US" altLang="zh-CN" sz="1400">
                <a:solidFill>
                  <a:schemeClr val="accent6"/>
                </a:solidFill>
              </a:rPr>
              <a:t>fclose(in); </a:t>
            </a:r>
            <a:r>
              <a:rPr lang="en-US" altLang="zh-CN" sz="1400" smtClean="0">
                <a:solidFill>
                  <a:schemeClr val="accent6"/>
                </a:solidFill>
              </a:rPr>
              <a:t>	</a:t>
            </a:r>
            <a:r>
              <a:rPr lang="en-US" altLang="zh-CN" sz="1400" smtClean="0"/>
              <a:t>					</a:t>
            </a:r>
            <a:r>
              <a:rPr lang="en-US" altLang="zh-CN" sz="1400">
                <a:solidFill>
                  <a:srgbClr val="008000"/>
                </a:solidFill>
              </a:rPr>
              <a:t>//</a:t>
            </a:r>
            <a:r>
              <a:rPr lang="zh-CN" altLang="en-US" sz="1400">
                <a:solidFill>
                  <a:srgbClr val="008000"/>
                </a:solidFill>
              </a:rPr>
              <a:t>关闭输入文件</a:t>
            </a:r>
          </a:p>
          <a:p>
            <a:pPr defTabSz="363538">
              <a:lnSpc>
                <a:spcPct val="120000"/>
              </a:lnSpc>
            </a:pPr>
            <a:r>
              <a:rPr lang="zh-CN" altLang="en-US" sz="1400"/>
              <a:t>	</a:t>
            </a:r>
            <a:r>
              <a:rPr lang="en-US" altLang="zh-CN" sz="1400">
                <a:solidFill>
                  <a:schemeClr val="accent6"/>
                </a:solidFill>
              </a:rPr>
              <a:t>fclose(out</a:t>
            </a:r>
            <a:r>
              <a:rPr lang="en-US" altLang="zh-CN" sz="1400" smtClean="0">
                <a:solidFill>
                  <a:schemeClr val="accent6"/>
                </a:solidFill>
              </a:rPr>
              <a:t>);		</a:t>
            </a:r>
            <a:r>
              <a:rPr lang="en-US" altLang="zh-CN" sz="1400" smtClean="0"/>
              <a:t>				</a:t>
            </a:r>
            <a:r>
              <a:rPr lang="en-US" altLang="zh-CN" sz="1400">
                <a:solidFill>
                  <a:srgbClr val="008000"/>
                </a:solidFill>
              </a:rPr>
              <a:t>//</a:t>
            </a:r>
            <a:r>
              <a:rPr lang="zh-CN" altLang="en-US" sz="1400">
                <a:solidFill>
                  <a:srgbClr val="008000"/>
                </a:solidFill>
              </a:rPr>
              <a:t>关闭输出文件</a:t>
            </a:r>
          </a:p>
          <a:p>
            <a:pPr defTabSz="363538">
              <a:lnSpc>
                <a:spcPct val="120000"/>
              </a:lnSpc>
            </a:pPr>
            <a:r>
              <a:rPr lang="zh-CN" altLang="en-US" sz="1400"/>
              <a:t>	</a:t>
            </a:r>
            <a:r>
              <a:rPr lang="en-US" altLang="zh-CN" sz="1400"/>
              <a:t>return 0;</a:t>
            </a:r>
          </a:p>
          <a:p>
            <a:pPr defTabSz="363538">
              <a:lnSpc>
                <a:spcPct val="120000"/>
              </a:lnSpc>
            </a:pPr>
            <a:r>
              <a:rPr lang="en-US" altLang="zh-CN" sz="1400"/>
              <a:t>}</a:t>
            </a:r>
            <a:endParaRPr lang="en-US" altLang="zh-CN" sz="1400" b="1" dirty="0">
              <a:solidFill>
                <a:srgbClr val="FF0000"/>
              </a:solidFill>
            </a:endParaRPr>
          </a:p>
        </p:txBody>
      </p:sp>
      <p:grpSp>
        <p:nvGrpSpPr>
          <p:cNvPr id="8" name="组合 7"/>
          <p:cNvGrpSpPr/>
          <p:nvPr/>
        </p:nvGrpSpPr>
        <p:grpSpPr>
          <a:xfrm>
            <a:off x="567296" y="3081451"/>
            <a:ext cx="3723695" cy="3231469"/>
            <a:chOff x="8050698" y="5019263"/>
            <a:chExt cx="3723695" cy="3098215"/>
          </a:xfrm>
          <a:effectLst>
            <a:outerShdw blurRad="63500" sx="102000" sy="102000" algn="ctr" rotWithShape="0">
              <a:prstClr val="black">
                <a:alpha val="40000"/>
              </a:prstClr>
            </a:outerShdw>
          </a:effectLst>
        </p:grpSpPr>
        <p:sp>
          <p:nvSpPr>
            <p:cNvPr id="9" name="剪去单角的矩形 8"/>
            <p:cNvSpPr/>
            <p:nvPr/>
          </p:nvSpPr>
          <p:spPr>
            <a:xfrm>
              <a:off x="8050698" y="5019263"/>
              <a:ext cx="3723695" cy="3098215"/>
            </a:xfrm>
            <a:prstGeom prst="snip1Rect">
              <a:avLst>
                <a:gd name="adj" fmla="val 5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108212" y="5064435"/>
              <a:ext cx="290352" cy="327244"/>
            </a:xfrm>
            <a:prstGeom prst="rect">
              <a:avLst/>
            </a:prstGeom>
          </p:spPr>
        </p:pic>
        <p:sp>
          <p:nvSpPr>
            <p:cNvPr id="11" name="文本框 10"/>
            <p:cNvSpPr txBox="1"/>
            <p:nvPr/>
          </p:nvSpPr>
          <p:spPr>
            <a:xfrm>
              <a:off x="8388006" y="5054496"/>
              <a:ext cx="3148261" cy="3062982"/>
            </a:xfrm>
            <a:prstGeom prst="rect">
              <a:avLst/>
            </a:prstGeom>
            <a:noFill/>
          </p:spPr>
          <p:txBody>
            <a:bodyPr wrap="square" rtlCol="0">
              <a:spAutoFit/>
            </a:bodyPr>
            <a:lstStyle/>
            <a:p>
              <a:pPr>
                <a:lnSpc>
                  <a:spcPct val="120000"/>
                </a:lnSpc>
              </a:pPr>
              <a:r>
                <a:rPr lang="zh-CN" altLang="en-US" sz="1400">
                  <a:solidFill>
                    <a:schemeClr val="bg1"/>
                  </a:solidFill>
                </a:rPr>
                <a:t>在访问磁盘文件时，是逐个字符</a:t>
              </a:r>
              <a:r>
                <a:rPr lang="en-US" altLang="zh-CN" sz="1400">
                  <a:solidFill>
                    <a:schemeClr val="bg1"/>
                  </a:solidFill>
                </a:rPr>
                <a:t>(</a:t>
              </a:r>
              <a:r>
                <a:rPr lang="zh-CN" altLang="en-US" sz="1400">
                  <a:solidFill>
                    <a:schemeClr val="bg1"/>
                  </a:solidFill>
                </a:rPr>
                <a:t>字节</a:t>
              </a:r>
              <a:r>
                <a:rPr lang="en-US" altLang="zh-CN" sz="1400">
                  <a:solidFill>
                    <a:schemeClr val="bg1"/>
                  </a:solidFill>
                </a:rPr>
                <a:t>)</a:t>
              </a:r>
              <a:r>
                <a:rPr lang="zh-CN" altLang="en-US" sz="1400">
                  <a:solidFill>
                    <a:schemeClr val="bg1"/>
                  </a:solidFill>
                </a:rPr>
                <a:t>进行的，为了知道当前访问到第几个字节，系统用“文件读写位置标记”来表示当前所访问的位置。开始时“文件读写位置标记”指向第</a:t>
              </a:r>
              <a:r>
                <a:rPr lang="en-US" altLang="zh-CN" sz="1400">
                  <a:solidFill>
                    <a:schemeClr val="bg1"/>
                  </a:solidFill>
                </a:rPr>
                <a:t>1</a:t>
              </a:r>
              <a:r>
                <a:rPr lang="zh-CN" altLang="en-US" sz="1400">
                  <a:solidFill>
                    <a:schemeClr val="bg1"/>
                  </a:solidFill>
                </a:rPr>
                <a:t>个字节，每访问完一个字节后，当前读写位置就指向下一个字节，即当前读写位置自动后移</a:t>
              </a:r>
              <a:r>
                <a:rPr lang="zh-CN" altLang="en-US" sz="1400" smtClean="0">
                  <a:solidFill>
                    <a:schemeClr val="bg1"/>
                  </a:solidFill>
                </a:rPr>
                <a:t>。</a:t>
              </a:r>
              <a:endParaRPr lang="en-US" altLang="zh-CN" sz="1400" smtClean="0">
                <a:solidFill>
                  <a:schemeClr val="bg1"/>
                </a:solidFill>
              </a:endParaRPr>
            </a:p>
            <a:p>
              <a:pPr>
                <a:lnSpc>
                  <a:spcPct val="120000"/>
                </a:lnSpc>
              </a:pPr>
              <a:endParaRPr lang="en-US" altLang="zh-CN" sz="1400">
                <a:solidFill>
                  <a:schemeClr val="bg1"/>
                </a:solidFill>
              </a:endParaRPr>
            </a:p>
            <a:p>
              <a:pPr>
                <a:lnSpc>
                  <a:spcPct val="120000"/>
                </a:lnSpc>
              </a:pPr>
              <a:r>
                <a:rPr lang="zh-CN" altLang="en-US" sz="1400">
                  <a:solidFill>
                    <a:schemeClr val="bg1"/>
                  </a:solidFill>
                </a:rPr>
                <a:t>为了知道对文件的读写是否完成，只须看文件读写位置是否移到文件的末尾。</a:t>
              </a:r>
              <a:endParaRPr lang="en-US" altLang="zh-CN" sz="1400">
                <a:solidFill>
                  <a:schemeClr val="bg1"/>
                </a:solidFill>
              </a:endParaRPr>
            </a:p>
          </p:txBody>
        </p:sp>
      </p:grpSp>
      <p:pic>
        <p:nvPicPr>
          <p:cNvPr id="5" name="图片 4"/>
          <p:cNvPicPr>
            <a:picLocks noChangeAspect="1"/>
          </p:cNvPicPr>
          <p:nvPr/>
        </p:nvPicPr>
        <p:blipFill>
          <a:blip r:embed="rId4" cstate="print"/>
          <a:stretch>
            <a:fillRect/>
          </a:stretch>
        </p:blipFill>
        <p:spPr>
          <a:xfrm>
            <a:off x="8350369" y="213638"/>
            <a:ext cx="3457575" cy="933450"/>
          </a:xfrm>
          <a:prstGeom prst="rect">
            <a:avLst/>
          </a:prstGeom>
        </p:spPr>
      </p:pic>
    </p:spTree>
    <p:extLst>
      <p:ext uri="{BB962C8B-B14F-4D97-AF65-F5344CB8AC3E}">
        <p14:creationId xmlns:p14="http://schemas.microsoft.com/office/powerpoint/2010/main" xmlns="" val="1297309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怎样向文件读写一个字符串</a:t>
            </a:r>
          </a:p>
        </p:txBody>
      </p:sp>
      <p:sp>
        <p:nvSpPr>
          <p:cNvPr id="6" name="MH_Desc_1"/>
          <p:cNvSpPr/>
          <p:nvPr>
            <p:custDataLst>
              <p:tags r:id="rId1"/>
            </p:custDataLst>
          </p:nvPr>
        </p:nvSpPr>
        <p:spPr>
          <a:xfrm>
            <a:off x="927100" y="1381329"/>
            <a:ext cx="10522778" cy="46417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读写一个字符的</a:t>
            </a:r>
            <a:r>
              <a:rPr lang="zh-CN" altLang="en-US" smtClean="0">
                <a:solidFill>
                  <a:schemeClr val="tx1"/>
                </a:solidFill>
              </a:rPr>
              <a:t>函数：</a:t>
            </a:r>
            <a:endParaRPr lang="en-US" altLang="zh-CN">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xmlns="" val="55651431"/>
              </p:ext>
            </p:extLst>
          </p:nvPr>
        </p:nvGraphicFramePr>
        <p:xfrm>
          <a:off x="1015998" y="1947767"/>
          <a:ext cx="10433881" cy="2546596"/>
        </p:xfrm>
        <a:graphic>
          <a:graphicData uri="http://schemas.openxmlformats.org/drawingml/2006/table">
            <a:tbl>
              <a:tblPr firstRow="1" bandRow="1">
                <a:tableStyleId>{5C22544A-7EE6-4342-B048-85BDC9FD1C3A}</a:tableStyleId>
              </a:tblPr>
              <a:tblGrid>
                <a:gridCol w="1304922">
                  <a:extLst>
                    <a:ext uri="{9D8B030D-6E8A-4147-A177-3AD203B41FA5}">
                      <a16:colId xmlns:a16="http://schemas.microsoft.com/office/drawing/2014/main" xmlns="" val="3132353184"/>
                    </a:ext>
                  </a:extLst>
                </a:gridCol>
                <a:gridCol w="1304922">
                  <a:extLst>
                    <a:ext uri="{9D8B030D-6E8A-4147-A177-3AD203B41FA5}">
                      <a16:colId xmlns:a16="http://schemas.microsoft.com/office/drawing/2014/main" xmlns="" val="2083551559"/>
                    </a:ext>
                  </a:extLst>
                </a:gridCol>
                <a:gridCol w="4552000">
                  <a:extLst>
                    <a:ext uri="{9D8B030D-6E8A-4147-A177-3AD203B41FA5}">
                      <a16:colId xmlns:a16="http://schemas.microsoft.com/office/drawing/2014/main" xmlns="" val="3146106121"/>
                    </a:ext>
                  </a:extLst>
                </a:gridCol>
                <a:gridCol w="3272037">
                  <a:extLst>
                    <a:ext uri="{9D8B030D-6E8A-4147-A177-3AD203B41FA5}">
                      <a16:colId xmlns:a16="http://schemas.microsoft.com/office/drawing/2014/main" xmlns="" val="2305652903"/>
                    </a:ext>
                  </a:extLst>
                </a:gridCol>
              </a:tblGrid>
              <a:tr h="842136">
                <a:tc>
                  <a:txBody>
                    <a:bodyPr/>
                    <a:lstStyle/>
                    <a:p>
                      <a:pPr algn="ctr" fontAlgn="ctr">
                        <a:lnSpc>
                          <a:spcPct val="150000"/>
                        </a:lnSpc>
                      </a:pPr>
                      <a:r>
                        <a:rPr lang="zh-CN" altLang="en-US" sz="1400" u="none" strike="noStrike">
                          <a:effectLst/>
                        </a:rPr>
                        <a:t>函数名</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lnSpc>
                          <a:spcPct val="150000"/>
                        </a:lnSpc>
                      </a:pPr>
                      <a:r>
                        <a:rPr lang="zh-CN" altLang="en-US" sz="1400" u="none" strike="noStrike">
                          <a:effectLst/>
                        </a:rPr>
                        <a:t>调用形式</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lnSpc>
                          <a:spcPct val="150000"/>
                        </a:lnSpc>
                      </a:pPr>
                      <a:r>
                        <a:rPr lang="zh-CN" altLang="en-US" sz="1400" u="none" strike="noStrike">
                          <a:effectLst/>
                        </a:rPr>
                        <a:t>功能</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ctr" fontAlgn="ctr">
                        <a:lnSpc>
                          <a:spcPct val="150000"/>
                        </a:lnSpc>
                      </a:pPr>
                      <a:r>
                        <a:rPr lang="zh-CN" altLang="en-US" sz="1400" u="none" strike="noStrike">
                          <a:effectLst/>
                        </a:rPr>
                        <a:t>返回值</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extLst>
                  <a:ext uri="{0D108BD9-81ED-4DB2-BD59-A6C34878D82A}">
                    <a16:rowId xmlns:a16="http://schemas.microsoft.com/office/drawing/2014/main" xmlns="" val="2040986370"/>
                  </a:ext>
                </a:extLst>
              </a:tr>
              <a:tr h="852230">
                <a:tc>
                  <a:txBody>
                    <a:bodyPr/>
                    <a:lstStyle/>
                    <a:p>
                      <a:pPr algn="ctr" fontAlgn="ctr"/>
                      <a:r>
                        <a:rPr lang="en-US" sz="1400" b="0" i="0" u="none" strike="noStrike">
                          <a:solidFill>
                            <a:srgbClr val="000000"/>
                          </a:solidFill>
                          <a:effectLst/>
                          <a:latin typeface="等线" panose="02010600030101010101" pitchFamily="2" charset="-122"/>
                          <a:ea typeface="等线" panose="02010600030101010101" pitchFamily="2" charset="-122"/>
                        </a:rPr>
                        <a:t>fgets</a:t>
                      </a:r>
                    </a:p>
                  </a:txBody>
                  <a:tcPr marL="9525" marR="9525" marT="9525" marB="0" anchor="ctr"/>
                </a:tc>
                <a:tc>
                  <a:txBody>
                    <a:bodyPr/>
                    <a:lstStyle/>
                    <a:p>
                      <a:pPr algn="ctr" fontAlgn="ctr"/>
                      <a:r>
                        <a:rPr lang="en-US" sz="1400" b="0" i="0" u="none" strike="noStrike">
                          <a:solidFill>
                            <a:srgbClr val="000000"/>
                          </a:solidFill>
                          <a:effectLst/>
                          <a:latin typeface="等线" panose="02010600030101010101" pitchFamily="2" charset="-122"/>
                          <a:ea typeface="等线" panose="02010600030101010101" pitchFamily="2" charset="-122"/>
                        </a:rPr>
                        <a:t>fgets(str,n,fp)</a:t>
                      </a:r>
                    </a:p>
                  </a:txBody>
                  <a:tcPr marL="9525" marR="9525" marT="9525" marB="0" anchor="ctr"/>
                </a:tc>
                <a:tc>
                  <a:txBody>
                    <a:bodyPr/>
                    <a:lstStyle/>
                    <a:p>
                      <a:pPr algn="l" fontAlgn="ctr">
                        <a:lnSpc>
                          <a:spcPct val="150000"/>
                        </a:lnSpc>
                      </a:pPr>
                      <a:r>
                        <a:rPr lang="zh-CN" altLang="en-US" sz="1400" b="0" i="0" u="none" strike="noStrike">
                          <a:solidFill>
                            <a:srgbClr val="000000"/>
                          </a:solidFill>
                          <a:effectLst/>
                          <a:latin typeface="等线" panose="02010600030101010101" pitchFamily="2" charset="-122"/>
                          <a:ea typeface="等线" panose="02010600030101010101" pitchFamily="2" charset="-122"/>
                        </a:rPr>
                        <a:t>从</a:t>
                      </a:r>
                      <a:r>
                        <a:rPr lang="en-US" altLang="zh-CN" sz="1400" b="0" i="0" u="none" strike="noStrike">
                          <a:solidFill>
                            <a:srgbClr val="000000"/>
                          </a:solidFill>
                          <a:effectLst/>
                          <a:latin typeface="等线" panose="02010600030101010101" pitchFamily="2" charset="-122"/>
                          <a:ea typeface="等线" panose="02010600030101010101" pitchFamily="2" charset="-122"/>
                        </a:rPr>
                        <a:t>fp</a:t>
                      </a:r>
                      <a:r>
                        <a:rPr lang="zh-CN" altLang="en-US" sz="1400" b="0" i="0" u="none" strike="noStrike">
                          <a:solidFill>
                            <a:srgbClr val="000000"/>
                          </a:solidFill>
                          <a:effectLst/>
                          <a:latin typeface="等线" panose="02010600030101010101" pitchFamily="2" charset="-122"/>
                          <a:ea typeface="等线" panose="02010600030101010101" pitchFamily="2" charset="-122"/>
                        </a:rPr>
                        <a:t>指向的文件读入一个长度为</a:t>
                      </a:r>
                      <a:r>
                        <a:rPr lang="en-US" altLang="zh-CN" sz="1400" b="0" i="0" u="none" strike="noStrike">
                          <a:solidFill>
                            <a:srgbClr val="000000"/>
                          </a:solidFill>
                          <a:effectLst/>
                          <a:latin typeface="等线" panose="02010600030101010101" pitchFamily="2" charset="-122"/>
                          <a:ea typeface="等线" panose="02010600030101010101" pitchFamily="2" charset="-122"/>
                        </a:rPr>
                        <a:t>(n-1)</a:t>
                      </a:r>
                      <a:r>
                        <a:rPr lang="zh-CN" altLang="en-US" sz="1400" b="0" i="0" u="none" strike="noStrike">
                          <a:solidFill>
                            <a:srgbClr val="000000"/>
                          </a:solidFill>
                          <a:effectLst/>
                          <a:latin typeface="等线" panose="02010600030101010101" pitchFamily="2" charset="-122"/>
                          <a:ea typeface="等线" panose="02010600030101010101" pitchFamily="2" charset="-122"/>
                        </a:rPr>
                        <a:t>的字符串，存放到字符数组</a:t>
                      </a:r>
                      <a:r>
                        <a:rPr lang="en-US" altLang="zh-CN" sz="1400" b="0" i="0" u="none" strike="noStrike">
                          <a:solidFill>
                            <a:srgbClr val="000000"/>
                          </a:solidFill>
                          <a:effectLst/>
                          <a:latin typeface="等线" panose="02010600030101010101" pitchFamily="2" charset="-122"/>
                          <a:ea typeface="等线" panose="02010600030101010101" pitchFamily="2" charset="-122"/>
                        </a:rPr>
                        <a:t>str</a:t>
                      </a:r>
                      <a:r>
                        <a:rPr lang="zh-CN" altLang="en-US" sz="1400" b="0" i="0" u="none" strike="noStrike" smtClean="0">
                          <a:solidFill>
                            <a:srgbClr val="000000"/>
                          </a:solidFill>
                          <a:effectLst/>
                          <a:latin typeface="等线" panose="02010600030101010101" pitchFamily="2" charset="-122"/>
                          <a:ea typeface="等线" panose="02010600030101010101" pitchFamily="2" charset="-122"/>
                        </a:rPr>
                        <a:t>中</a:t>
                      </a:r>
                      <a:endParaRPr lang="zh-CN" altLang="en-US" sz="1400" b="0" i="0" u="none" strike="noStrike">
                        <a:solidFill>
                          <a:srgbClr val="000000"/>
                        </a:solidFill>
                        <a:effectLst/>
                        <a:latin typeface="等线" panose="02010600030101010101" pitchFamily="2" charset="-122"/>
                        <a:ea typeface="等线" panose="02010600030101010101" pitchFamily="2" charset="-122"/>
                      </a:endParaRPr>
                    </a:p>
                  </a:txBody>
                  <a:tcPr marL="9525" marR="9525" marT="9525" marB="0" anchor="ctr"/>
                </a:tc>
                <a:tc>
                  <a:txBody>
                    <a:bodyPr/>
                    <a:lstStyle/>
                    <a:p>
                      <a:pPr algn="l" fontAlgn="ctr">
                        <a:lnSpc>
                          <a:spcPct val="150000"/>
                        </a:lnSpc>
                      </a:pPr>
                      <a:r>
                        <a:rPr lang="zh-CN" altLang="en-US" sz="1400" b="0" i="0" u="none" strike="noStrike">
                          <a:solidFill>
                            <a:srgbClr val="000000"/>
                          </a:solidFill>
                          <a:effectLst/>
                          <a:latin typeface="等线" panose="02010600030101010101" pitchFamily="2" charset="-122"/>
                          <a:ea typeface="等线" panose="02010600030101010101" pitchFamily="2" charset="-122"/>
                        </a:rPr>
                        <a:t>读成功，返回地址</a:t>
                      </a:r>
                      <a:r>
                        <a:rPr lang="en-US" altLang="zh-CN" sz="1400" b="0" i="0" u="none" strike="noStrike">
                          <a:solidFill>
                            <a:srgbClr val="000000"/>
                          </a:solidFill>
                          <a:effectLst/>
                          <a:latin typeface="等线" panose="02010600030101010101" pitchFamily="2" charset="-122"/>
                          <a:ea typeface="等线" panose="02010600030101010101" pitchFamily="2" charset="-122"/>
                        </a:rPr>
                        <a:t>str</a:t>
                      </a:r>
                      <a:r>
                        <a:rPr lang="zh-CN" altLang="en-US" sz="1400" b="0" i="0" u="none" strike="noStrike">
                          <a:solidFill>
                            <a:srgbClr val="000000"/>
                          </a:solidFill>
                          <a:effectLst/>
                          <a:latin typeface="等线" panose="02010600030101010101" pitchFamily="2" charset="-122"/>
                          <a:ea typeface="等线" panose="02010600030101010101" pitchFamily="2" charset="-122"/>
                        </a:rPr>
                        <a:t>，失败则返回</a:t>
                      </a:r>
                      <a:r>
                        <a:rPr lang="en-US" altLang="zh-CN" sz="1400" b="0" i="0" u="none" strike="noStrike">
                          <a:solidFill>
                            <a:srgbClr val="000000"/>
                          </a:solidFill>
                          <a:effectLst/>
                          <a:latin typeface="等线" panose="02010600030101010101" pitchFamily="2" charset="-122"/>
                          <a:ea typeface="等线" panose="02010600030101010101" pitchFamily="2" charset="-122"/>
                        </a:rPr>
                        <a:t>NULL</a:t>
                      </a:r>
                    </a:p>
                  </a:txBody>
                  <a:tcPr marL="9525" marR="9525" marT="9525" marB="0" anchor="ctr"/>
                </a:tc>
                <a:extLst>
                  <a:ext uri="{0D108BD9-81ED-4DB2-BD59-A6C34878D82A}">
                    <a16:rowId xmlns:a16="http://schemas.microsoft.com/office/drawing/2014/main" xmlns="" val="2805412431"/>
                  </a:ext>
                </a:extLst>
              </a:tr>
              <a:tr h="852230">
                <a:tc>
                  <a:txBody>
                    <a:bodyPr/>
                    <a:lstStyle/>
                    <a:p>
                      <a:pPr algn="ctr" fontAlgn="ctr"/>
                      <a:r>
                        <a:rPr lang="en-US" sz="1400" b="0" i="0" u="none" strike="noStrike">
                          <a:solidFill>
                            <a:srgbClr val="000000"/>
                          </a:solidFill>
                          <a:effectLst/>
                          <a:latin typeface="等线" panose="02010600030101010101" pitchFamily="2" charset="-122"/>
                          <a:ea typeface="等线" panose="02010600030101010101" pitchFamily="2" charset="-122"/>
                        </a:rPr>
                        <a:t>fputs</a:t>
                      </a:r>
                    </a:p>
                  </a:txBody>
                  <a:tcPr marL="9525" marR="9525" marT="9525" marB="0" anchor="ctr"/>
                </a:tc>
                <a:tc>
                  <a:txBody>
                    <a:bodyPr/>
                    <a:lstStyle/>
                    <a:p>
                      <a:pPr algn="ctr" fontAlgn="ctr"/>
                      <a:r>
                        <a:rPr lang="en-US" sz="1400" b="0" i="0" u="none" strike="noStrike">
                          <a:solidFill>
                            <a:srgbClr val="000000"/>
                          </a:solidFill>
                          <a:effectLst/>
                          <a:latin typeface="等线" panose="02010600030101010101" pitchFamily="2" charset="-122"/>
                          <a:ea typeface="等线" panose="02010600030101010101" pitchFamily="2" charset="-122"/>
                        </a:rPr>
                        <a:t>fputs(str,fp)</a:t>
                      </a:r>
                    </a:p>
                  </a:txBody>
                  <a:tcPr marL="9525" marR="9525" marT="9525" marB="0" anchor="ctr"/>
                </a:tc>
                <a:tc>
                  <a:txBody>
                    <a:bodyPr/>
                    <a:lstStyle/>
                    <a:p>
                      <a:pPr algn="l" fontAlgn="ctr">
                        <a:lnSpc>
                          <a:spcPct val="150000"/>
                        </a:lnSpc>
                      </a:pPr>
                      <a:r>
                        <a:rPr lang="zh-CN" altLang="en-US" sz="1400" b="0" i="0" u="none" strike="noStrike">
                          <a:solidFill>
                            <a:srgbClr val="000000"/>
                          </a:solidFill>
                          <a:effectLst/>
                          <a:latin typeface="等线" panose="02010600030101010101" pitchFamily="2" charset="-122"/>
                          <a:ea typeface="等线" panose="02010600030101010101" pitchFamily="2" charset="-122"/>
                        </a:rPr>
                        <a:t>把</a:t>
                      </a:r>
                      <a:r>
                        <a:rPr lang="en-US" altLang="zh-CN" sz="1400" b="0" i="0" u="none" strike="noStrike">
                          <a:solidFill>
                            <a:srgbClr val="000000"/>
                          </a:solidFill>
                          <a:effectLst/>
                          <a:latin typeface="等线" panose="02010600030101010101" pitchFamily="2" charset="-122"/>
                          <a:ea typeface="等线" panose="02010600030101010101" pitchFamily="2" charset="-122"/>
                        </a:rPr>
                        <a:t>str</a:t>
                      </a:r>
                      <a:r>
                        <a:rPr lang="zh-CN" altLang="en-US" sz="1400" b="0" i="0" u="none" strike="noStrike">
                          <a:solidFill>
                            <a:srgbClr val="000000"/>
                          </a:solidFill>
                          <a:effectLst/>
                          <a:latin typeface="等线" panose="02010600030101010101" pitchFamily="2" charset="-122"/>
                          <a:ea typeface="等线" panose="02010600030101010101" pitchFamily="2" charset="-122"/>
                        </a:rPr>
                        <a:t>所指向的字符串写到文件指针变量</a:t>
                      </a:r>
                      <a:r>
                        <a:rPr lang="en-US" altLang="zh-CN" sz="1400" b="0" i="0" u="none" strike="noStrike">
                          <a:solidFill>
                            <a:srgbClr val="000000"/>
                          </a:solidFill>
                          <a:effectLst/>
                          <a:latin typeface="等线" panose="02010600030101010101" pitchFamily="2" charset="-122"/>
                          <a:ea typeface="等线" panose="02010600030101010101" pitchFamily="2" charset="-122"/>
                        </a:rPr>
                        <a:t>fp</a:t>
                      </a:r>
                      <a:r>
                        <a:rPr lang="zh-CN" altLang="en-US" sz="1400" b="0" i="0" u="none" strike="noStrike">
                          <a:solidFill>
                            <a:srgbClr val="000000"/>
                          </a:solidFill>
                          <a:effectLst/>
                          <a:latin typeface="等线" panose="02010600030101010101" pitchFamily="2" charset="-122"/>
                          <a:ea typeface="等线" panose="02010600030101010101" pitchFamily="2" charset="-122"/>
                        </a:rPr>
                        <a:t>所指向的文件中</a:t>
                      </a:r>
                    </a:p>
                  </a:txBody>
                  <a:tcPr marL="9525" marR="9525" marT="9525" marB="0" anchor="ctr"/>
                </a:tc>
                <a:tc>
                  <a:txBody>
                    <a:bodyPr/>
                    <a:lstStyle/>
                    <a:p>
                      <a:pPr algn="l" fontAlgn="ctr">
                        <a:lnSpc>
                          <a:spcPct val="150000"/>
                        </a:lnSpc>
                      </a:pPr>
                      <a:r>
                        <a:rPr lang="zh-CN" altLang="en-US" sz="1400" b="0" i="0" u="none" strike="noStrike">
                          <a:solidFill>
                            <a:srgbClr val="000000"/>
                          </a:solidFill>
                          <a:effectLst/>
                          <a:latin typeface="等线" panose="02010600030101010101" pitchFamily="2" charset="-122"/>
                          <a:ea typeface="等线" panose="02010600030101010101" pitchFamily="2" charset="-122"/>
                        </a:rPr>
                        <a:t>输出成功，返回</a:t>
                      </a:r>
                      <a:r>
                        <a:rPr lang="en-US" altLang="zh-CN" sz="1400" b="0" i="0" u="none" strike="noStrike">
                          <a:solidFill>
                            <a:srgbClr val="000000"/>
                          </a:solidFill>
                          <a:effectLst/>
                          <a:latin typeface="等线" panose="02010600030101010101" pitchFamily="2" charset="-122"/>
                          <a:ea typeface="等线" panose="02010600030101010101" pitchFamily="2" charset="-122"/>
                        </a:rPr>
                        <a:t>0</a:t>
                      </a:r>
                      <a:r>
                        <a:rPr lang="zh-CN" altLang="en-US" sz="1400" b="0" i="0" u="none" strike="noStrike">
                          <a:solidFill>
                            <a:srgbClr val="000000"/>
                          </a:solidFill>
                          <a:effectLst/>
                          <a:latin typeface="等线" panose="02010600030101010101" pitchFamily="2" charset="-122"/>
                          <a:ea typeface="等线" panose="02010600030101010101" pitchFamily="2" charset="-122"/>
                        </a:rPr>
                        <a:t>；否则返回非</a:t>
                      </a:r>
                      <a:r>
                        <a:rPr lang="en-US" altLang="zh-CN" sz="1400" b="0" i="0" u="none" strike="noStrike">
                          <a:solidFill>
                            <a:srgbClr val="000000"/>
                          </a:solidFill>
                          <a:effectLst/>
                          <a:latin typeface="等线" panose="02010600030101010101" pitchFamily="2" charset="-122"/>
                          <a:ea typeface="等线" panose="02010600030101010101" pitchFamily="2" charset="-122"/>
                        </a:rPr>
                        <a:t>0</a:t>
                      </a:r>
                      <a:r>
                        <a:rPr lang="zh-CN" altLang="en-US" sz="1400" b="0" i="0" u="none" strike="noStrike">
                          <a:solidFill>
                            <a:srgbClr val="000000"/>
                          </a:solidFill>
                          <a:effectLst/>
                          <a:latin typeface="等线" panose="02010600030101010101" pitchFamily="2" charset="-122"/>
                          <a:ea typeface="等线" panose="02010600030101010101" pitchFamily="2" charset="-122"/>
                        </a:rPr>
                        <a:t>值</a:t>
                      </a:r>
                    </a:p>
                  </a:txBody>
                  <a:tcPr marL="9525" marR="9525" marT="9525" marB="0" anchor="ctr"/>
                </a:tc>
                <a:extLst>
                  <a:ext uri="{0D108BD9-81ED-4DB2-BD59-A6C34878D82A}">
                    <a16:rowId xmlns:a16="http://schemas.microsoft.com/office/drawing/2014/main" xmlns="" val="150235151"/>
                  </a:ext>
                </a:extLst>
              </a:tr>
            </a:tbl>
          </a:graphicData>
        </a:graphic>
      </p:graphicFrame>
      <p:sp>
        <p:nvSpPr>
          <p:cNvPr id="4" name="矩形 3"/>
          <p:cNvSpPr/>
          <p:nvPr/>
        </p:nvSpPr>
        <p:spPr>
          <a:xfrm>
            <a:off x="1015998" y="4569096"/>
            <a:ext cx="10433880" cy="424155"/>
          </a:xfrm>
          <a:prstGeom prst="rect">
            <a:avLst/>
          </a:prstGeom>
        </p:spPr>
        <p:txBody>
          <a:bodyPr wrap="square">
            <a:spAutoFit/>
          </a:bodyPr>
          <a:lstStyle/>
          <a:p>
            <a:pPr>
              <a:lnSpc>
                <a:spcPct val="150000"/>
              </a:lnSpc>
            </a:pPr>
            <a:r>
              <a:rPr lang="en-US" altLang="zh-CN" sz="1600"/>
              <a:t>fgets</a:t>
            </a:r>
            <a:r>
              <a:rPr lang="zh-CN" altLang="en-US" sz="1600"/>
              <a:t>中最后一个字母</a:t>
            </a:r>
            <a:r>
              <a:rPr lang="en-US" altLang="zh-CN" sz="1600"/>
              <a:t>s</a:t>
            </a:r>
            <a:r>
              <a:rPr lang="zh-CN" altLang="en-US" sz="1600"/>
              <a:t>表示字符串</a:t>
            </a:r>
            <a:r>
              <a:rPr lang="en-US" altLang="zh-CN" sz="1600"/>
              <a:t>(string)</a:t>
            </a:r>
            <a:r>
              <a:rPr lang="zh-CN" altLang="en-US" sz="1600"/>
              <a:t>。见名知义，</a:t>
            </a:r>
            <a:r>
              <a:rPr lang="en-US" altLang="zh-CN" sz="1600"/>
              <a:t>fgets</a:t>
            </a:r>
            <a:r>
              <a:rPr lang="zh-CN" altLang="en-US" sz="1600"/>
              <a:t>的含义是： 从文件读取一个字符串。</a:t>
            </a:r>
          </a:p>
        </p:txBody>
      </p:sp>
    </p:spTree>
    <p:extLst>
      <p:ext uri="{BB962C8B-B14F-4D97-AF65-F5344CB8AC3E}">
        <p14:creationId xmlns:p14="http://schemas.microsoft.com/office/powerpoint/2010/main" xmlns="" val="10160984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怎样向文件读写一个字符串</a:t>
            </a:r>
          </a:p>
        </p:txBody>
      </p:sp>
      <p:sp>
        <p:nvSpPr>
          <p:cNvPr id="6" name="MH_Desc_1"/>
          <p:cNvSpPr/>
          <p:nvPr>
            <p:custDataLst>
              <p:tags r:id="rId1"/>
            </p:custDataLst>
          </p:nvPr>
        </p:nvSpPr>
        <p:spPr>
          <a:xfrm>
            <a:off x="927100" y="1381329"/>
            <a:ext cx="10522778" cy="46417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smtClean="0">
                <a:solidFill>
                  <a:schemeClr val="tx1"/>
                </a:solidFill>
              </a:rPr>
              <a:t>fgets</a:t>
            </a:r>
            <a:r>
              <a:rPr lang="zh-CN" altLang="en-US">
                <a:solidFill>
                  <a:schemeClr val="tx1"/>
                </a:solidFill>
              </a:rPr>
              <a:t>函数的函数原型为</a:t>
            </a:r>
          </a:p>
          <a:p>
            <a:pPr algn="just">
              <a:lnSpc>
                <a:spcPct val="150000"/>
              </a:lnSpc>
              <a:defRPr/>
            </a:pPr>
            <a:endParaRPr lang="zh-CN" altLang="en-US">
              <a:solidFill>
                <a:schemeClr val="tx1"/>
              </a:solidFill>
            </a:endParaRPr>
          </a:p>
          <a:p>
            <a:pPr algn="just">
              <a:lnSpc>
                <a:spcPct val="150000"/>
              </a:lnSpc>
              <a:defRPr/>
            </a:pPr>
            <a:r>
              <a:rPr lang="zh-CN" altLang="en-US" smtClean="0">
                <a:solidFill>
                  <a:schemeClr val="tx1"/>
                </a:solidFill>
              </a:rPr>
              <a:t>其</a:t>
            </a:r>
            <a:r>
              <a:rPr lang="zh-CN" altLang="en-US">
                <a:solidFill>
                  <a:schemeClr val="tx1"/>
                </a:solidFill>
              </a:rPr>
              <a:t>作用是从文件读入一个字符串。调用时可以写成下面的形式</a:t>
            </a:r>
            <a:r>
              <a:rPr lang="en-US" altLang="zh-CN">
                <a:solidFill>
                  <a:schemeClr val="tx1"/>
                </a:solidFill>
              </a:rPr>
              <a:t>:</a:t>
            </a:r>
          </a:p>
          <a:p>
            <a:pPr algn="just">
              <a:lnSpc>
                <a:spcPct val="150000"/>
              </a:lnSpc>
              <a:defRPr/>
            </a:pPr>
            <a:endParaRPr lang="en-US" altLang="zh-CN">
              <a:solidFill>
                <a:schemeClr val="tx1"/>
              </a:solidFill>
            </a:endParaRPr>
          </a:p>
          <a:p>
            <a:pPr algn="just">
              <a:lnSpc>
                <a:spcPct val="150000"/>
              </a:lnSpc>
              <a:defRPr/>
            </a:pPr>
            <a:r>
              <a:rPr lang="zh-CN" altLang="en-US" smtClean="0">
                <a:solidFill>
                  <a:schemeClr val="tx1"/>
                </a:solidFill>
              </a:rPr>
              <a:t>其中</a:t>
            </a:r>
            <a:r>
              <a:rPr lang="en-US" altLang="zh-CN">
                <a:solidFill>
                  <a:schemeClr val="tx1"/>
                </a:solidFill>
              </a:rPr>
              <a:t>,n</a:t>
            </a:r>
            <a:r>
              <a:rPr lang="zh-CN" altLang="en-US">
                <a:solidFill>
                  <a:schemeClr val="tx1"/>
                </a:solidFill>
              </a:rPr>
              <a:t>是要求得到的字符个数，但实际上只从</a:t>
            </a:r>
            <a:r>
              <a:rPr lang="en-US" altLang="zh-CN">
                <a:solidFill>
                  <a:schemeClr val="tx1"/>
                </a:solidFill>
              </a:rPr>
              <a:t>fp</a:t>
            </a:r>
            <a:r>
              <a:rPr lang="zh-CN" altLang="en-US">
                <a:solidFill>
                  <a:schemeClr val="tx1"/>
                </a:solidFill>
              </a:rPr>
              <a:t>所指向的文件中读入</a:t>
            </a:r>
            <a:r>
              <a:rPr lang="en-US" altLang="zh-CN">
                <a:solidFill>
                  <a:schemeClr val="tx1"/>
                </a:solidFill>
              </a:rPr>
              <a:t>n-1</a:t>
            </a:r>
            <a:r>
              <a:rPr lang="zh-CN" altLang="en-US">
                <a:solidFill>
                  <a:schemeClr val="tx1"/>
                </a:solidFill>
              </a:rPr>
              <a:t>个字符，然后在最后加一个</a:t>
            </a:r>
            <a:r>
              <a:rPr lang="en-US" altLang="zh-CN" smtClean="0">
                <a:solidFill>
                  <a:schemeClr val="tx1"/>
                </a:solidFill>
              </a:rPr>
              <a:t>′\0</a:t>
            </a:r>
            <a:r>
              <a:rPr lang="en-US" altLang="zh-CN">
                <a:solidFill>
                  <a:schemeClr val="tx1"/>
                </a:solidFill>
              </a:rPr>
              <a:t>′</a:t>
            </a:r>
            <a:r>
              <a:rPr lang="zh-CN" altLang="en-US">
                <a:solidFill>
                  <a:schemeClr val="tx1"/>
                </a:solidFill>
              </a:rPr>
              <a:t>字符，这样得到的字符串共有</a:t>
            </a:r>
            <a:r>
              <a:rPr lang="en-US" altLang="zh-CN">
                <a:solidFill>
                  <a:schemeClr val="tx1"/>
                </a:solidFill>
              </a:rPr>
              <a:t>n</a:t>
            </a:r>
            <a:r>
              <a:rPr lang="zh-CN" altLang="en-US">
                <a:solidFill>
                  <a:schemeClr val="tx1"/>
                </a:solidFill>
              </a:rPr>
              <a:t>个字符，把它们放到字符数组</a:t>
            </a:r>
            <a:r>
              <a:rPr lang="en-US" altLang="zh-CN">
                <a:solidFill>
                  <a:schemeClr val="tx1"/>
                </a:solidFill>
              </a:rPr>
              <a:t>str</a:t>
            </a:r>
            <a:r>
              <a:rPr lang="zh-CN" altLang="en-US">
                <a:solidFill>
                  <a:schemeClr val="tx1"/>
                </a:solidFill>
              </a:rPr>
              <a:t>中。如果在读完</a:t>
            </a:r>
            <a:r>
              <a:rPr lang="en-US" altLang="zh-CN">
                <a:solidFill>
                  <a:schemeClr val="tx1"/>
                </a:solidFill>
              </a:rPr>
              <a:t>n</a:t>
            </a:r>
            <a:r>
              <a:rPr lang="zh-CN" altLang="en-US">
                <a:solidFill>
                  <a:schemeClr val="tx1"/>
                </a:solidFill>
              </a:rPr>
              <a:t>－</a:t>
            </a:r>
            <a:r>
              <a:rPr lang="en-US" altLang="zh-CN">
                <a:solidFill>
                  <a:schemeClr val="tx1"/>
                </a:solidFill>
              </a:rPr>
              <a:t>1</a:t>
            </a:r>
            <a:r>
              <a:rPr lang="zh-CN" altLang="en-US">
                <a:solidFill>
                  <a:schemeClr val="tx1"/>
                </a:solidFill>
              </a:rPr>
              <a:t>个字符之前遇到换行符“</a:t>
            </a:r>
            <a:r>
              <a:rPr lang="en-US" altLang="zh-CN">
                <a:solidFill>
                  <a:schemeClr val="tx1"/>
                </a:solidFill>
              </a:rPr>
              <a:t>\n”</a:t>
            </a:r>
            <a:r>
              <a:rPr lang="zh-CN" altLang="en-US">
                <a:solidFill>
                  <a:schemeClr val="tx1"/>
                </a:solidFill>
              </a:rPr>
              <a:t>或文件结束符</a:t>
            </a:r>
            <a:r>
              <a:rPr lang="en-US" altLang="zh-CN">
                <a:solidFill>
                  <a:schemeClr val="tx1"/>
                </a:solidFill>
              </a:rPr>
              <a:t>EOF</a:t>
            </a:r>
            <a:r>
              <a:rPr lang="zh-CN" altLang="en-US">
                <a:solidFill>
                  <a:schemeClr val="tx1"/>
                </a:solidFill>
              </a:rPr>
              <a:t>，读入即结束，但将所遇到的换行符“</a:t>
            </a:r>
            <a:r>
              <a:rPr lang="en-US" altLang="zh-CN">
                <a:solidFill>
                  <a:schemeClr val="tx1"/>
                </a:solidFill>
              </a:rPr>
              <a:t>\n”</a:t>
            </a:r>
            <a:r>
              <a:rPr lang="zh-CN" altLang="en-US">
                <a:solidFill>
                  <a:schemeClr val="tx1"/>
                </a:solidFill>
              </a:rPr>
              <a:t>也作为一个字符读入。若执行</a:t>
            </a:r>
            <a:r>
              <a:rPr lang="en-US" altLang="zh-CN">
                <a:solidFill>
                  <a:schemeClr val="tx1"/>
                </a:solidFill>
              </a:rPr>
              <a:t>fgets</a:t>
            </a:r>
            <a:r>
              <a:rPr lang="zh-CN" altLang="en-US">
                <a:solidFill>
                  <a:schemeClr val="tx1"/>
                </a:solidFill>
              </a:rPr>
              <a:t>函数成功，则返回值为</a:t>
            </a:r>
            <a:r>
              <a:rPr lang="en-US" altLang="zh-CN">
                <a:solidFill>
                  <a:schemeClr val="tx1"/>
                </a:solidFill>
              </a:rPr>
              <a:t>str</a:t>
            </a:r>
            <a:r>
              <a:rPr lang="zh-CN" altLang="en-US">
                <a:solidFill>
                  <a:schemeClr val="tx1"/>
                </a:solidFill>
              </a:rPr>
              <a:t>数组首元素的地址，如果一开始就遇到文件尾或读数据出错，则返回</a:t>
            </a:r>
            <a:r>
              <a:rPr lang="en-US" altLang="zh-CN">
                <a:solidFill>
                  <a:schemeClr val="tx1"/>
                </a:solidFill>
              </a:rPr>
              <a:t>NULL</a:t>
            </a:r>
            <a:r>
              <a:rPr lang="zh-CN" altLang="en-US">
                <a:solidFill>
                  <a:schemeClr val="tx1"/>
                </a:solidFill>
              </a:rPr>
              <a:t>。</a:t>
            </a:r>
          </a:p>
          <a:p>
            <a:pPr algn="just">
              <a:lnSpc>
                <a:spcPct val="150000"/>
              </a:lnSpc>
              <a:defRPr/>
            </a:pPr>
            <a:endParaRPr lang="en-US" altLang="zh-CN">
              <a:solidFill>
                <a:schemeClr val="tx1"/>
              </a:solidFill>
            </a:endParaRPr>
          </a:p>
        </p:txBody>
      </p:sp>
      <p:sp>
        <p:nvSpPr>
          <p:cNvPr id="7" name="矩形 6"/>
          <p:cNvSpPr/>
          <p:nvPr/>
        </p:nvSpPr>
        <p:spPr>
          <a:xfrm>
            <a:off x="1065123" y="1902695"/>
            <a:ext cx="3679405" cy="40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zh-CN" smtClean="0">
                <a:solidFill>
                  <a:schemeClr val="bg1"/>
                </a:solidFill>
              </a:rPr>
              <a:t>char *fgets(char*str</a:t>
            </a:r>
            <a:r>
              <a:rPr lang="en-US" altLang="zh-CN">
                <a:solidFill>
                  <a:schemeClr val="bg1"/>
                </a:solidFill>
              </a:rPr>
              <a:t>, int n, FILE*fp);</a:t>
            </a:r>
          </a:p>
        </p:txBody>
      </p:sp>
      <p:sp>
        <p:nvSpPr>
          <p:cNvPr id="8" name="圆角矩形 7"/>
          <p:cNvSpPr/>
          <p:nvPr/>
        </p:nvSpPr>
        <p:spPr>
          <a:xfrm>
            <a:off x="1065123" y="2785825"/>
            <a:ext cx="3657600" cy="336937"/>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algn="just">
              <a:lnSpc>
                <a:spcPct val="150000"/>
              </a:lnSpc>
              <a:defRPr/>
            </a:pPr>
            <a:r>
              <a:rPr lang="en-US" altLang="zh-CN">
                <a:solidFill>
                  <a:schemeClr val="tx1"/>
                </a:solidFill>
              </a:rPr>
              <a:t>fgets(str,n,fp);</a:t>
            </a:r>
          </a:p>
        </p:txBody>
      </p:sp>
    </p:spTree>
    <p:extLst>
      <p:ext uri="{BB962C8B-B14F-4D97-AF65-F5344CB8AC3E}">
        <p14:creationId xmlns:p14="http://schemas.microsoft.com/office/powerpoint/2010/main" xmlns="" val="14767117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怎样向文件读写一个字符串</a:t>
            </a:r>
          </a:p>
        </p:txBody>
      </p:sp>
      <p:sp>
        <p:nvSpPr>
          <p:cNvPr id="6" name="MH_Desc_1"/>
          <p:cNvSpPr/>
          <p:nvPr>
            <p:custDataLst>
              <p:tags r:id="rId1"/>
            </p:custDataLst>
          </p:nvPr>
        </p:nvSpPr>
        <p:spPr>
          <a:xfrm>
            <a:off x="927100" y="1381329"/>
            <a:ext cx="10522778" cy="46417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a:solidFill>
                  <a:schemeClr val="tx1"/>
                </a:solidFill>
              </a:rPr>
              <a:t>fputs</a:t>
            </a:r>
            <a:r>
              <a:rPr lang="zh-CN" altLang="en-US">
                <a:solidFill>
                  <a:schemeClr val="tx1"/>
                </a:solidFill>
              </a:rPr>
              <a:t>函数的函数原型</a:t>
            </a:r>
            <a:r>
              <a:rPr lang="zh-CN" altLang="en-US" smtClean="0">
                <a:solidFill>
                  <a:schemeClr val="tx1"/>
                </a:solidFill>
              </a:rPr>
              <a:t>为</a:t>
            </a:r>
            <a:endParaRPr lang="en-US" altLang="zh-CN" smtClean="0">
              <a:solidFill>
                <a:schemeClr val="tx1"/>
              </a:solidFill>
            </a:endParaRPr>
          </a:p>
          <a:p>
            <a:pPr algn="just">
              <a:lnSpc>
                <a:spcPct val="150000"/>
              </a:lnSpc>
              <a:defRPr/>
            </a:pPr>
            <a:endParaRPr lang="zh-CN" altLang="en-US">
              <a:solidFill>
                <a:schemeClr val="tx1"/>
              </a:solidFill>
            </a:endParaRPr>
          </a:p>
          <a:p>
            <a:pPr algn="just">
              <a:lnSpc>
                <a:spcPct val="150000"/>
              </a:lnSpc>
              <a:defRPr/>
            </a:pPr>
            <a:r>
              <a:rPr lang="zh-CN" altLang="en-US" smtClean="0">
                <a:solidFill>
                  <a:schemeClr val="tx1"/>
                </a:solidFill>
              </a:rPr>
              <a:t>其作用</a:t>
            </a:r>
            <a:r>
              <a:rPr lang="zh-CN" altLang="en-US">
                <a:solidFill>
                  <a:schemeClr val="tx1"/>
                </a:solidFill>
              </a:rPr>
              <a:t>是将</a:t>
            </a:r>
            <a:r>
              <a:rPr lang="en-US" altLang="zh-CN">
                <a:solidFill>
                  <a:schemeClr val="tx1"/>
                </a:solidFill>
              </a:rPr>
              <a:t>str</a:t>
            </a:r>
            <a:r>
              <a:rPr lang="zh-CN" altLang="en-US">
                <a:solidFill>
                  <a:schemeClr val="tx1"/>
                </a:solidFill>
              </a:rPr>
              <a:t>所指向的字符串输出到</a:t>
            </a:r>
            <a:r>
              <a:rPr lang="en-US" altLang="zh-CN">
                <a:solidFill>
                  <a:schemeClr val="tx1"/>
                </a:solidFill>
              </a:rPr>
              <a:t>fp</a:t>
            </a:r>
            <a:r>
              <a:rPr lang="zh-CN" altLang="en-US">
                <a:solidFill>
                  <a:schemeClr val="tx1"/>
                </a:solidFill>
              </a:rPr>
              <a:t>所指向的文件中。调用时可以写成</a:t>
            </a:r>
            <a:r>
              <a:rPr lang="en-US" altLang="zh-CN" smtClean="0">
                <a:solidFill>
                  <a:schemeClr val="tx1"/>
                </a:solidFill>
              </a:rPr>
              <a:t>:</a:t>
            </a:r>
            <a:endParaRPr lang="en-US" altLang="zh-CN">
              <a:solidFill>
                <a:schemeClr val="tx1"/>
              </a:solidFill>
            </a:endParaRPr>
          </a:p>
          <a:p>
            <a:pPr algn="just">
              <a:lnSpc>
                <a:spcPct val="150000"/>
              </a:lnSpc>
              <a:defRPr/>
            </a:pPr>
            <a:endParaRPr lang="en-US" altLang="zh-CN">
              <a:solidFill>
                <a:schemeClr val="tx1"/>
              </a:solidFill>
            </a:endParaRPr>
          </a:p>
          <a:p>
            <a:pPr algn="just">
              <a:lnSpc>
                <a:spcPct val="150000"/>
              </a:lnSpc>
              <a:defRPr/>
            </a:pPr>
            <a:r>
              <a:rPr lang="zh-CN" altLang="en-US">
                <a:solidFill>
                  <a:schemeClr val="tx1"/>
                </a:solidFill>
              </a:rPr>
              <a:t>把字符串</a:t>
            </a:r>
            <a:r>
              <a:rPr lang="en-US" altLang="zh-CN">
                <a:solidFill>
                  <a:schemeClr val="tx1"/>
                </a:solidFill>
              </a:rPr>
              <a:t>″China″</a:t>
            </a:r>
            <a:r>
              <a:rPr lang="zh-CN" altLang="en-US">
                <a:solidFill>
                  <a:schemeClr val="tx1"/>
                </a:solidFill>
              </a:rPr>
              <a:t>输出到</a:t>
            </a:r>
            <a:r>
              <a:rPr lang="en-US" altLang="zh-CN">
                <a:solidFill>
                  <a:schemeClr val="tx1"/>
                </a:solidFill>
              </a:rPr>
              <a:t>fp</a:t>
            </a:r>
            <a:r>
              <a:rPr lang="zh-CN" altLang="en-US">
                <a:solidFill>
                  <a:schemeClr val="tx1"/>
                </a:solidFill>
              </a:rPr>
              <a:t>指向的文件中。</a:t>
            </a:r>
            <a:r>
              <a:rPr lang="en-US" altLang="zh-CN">
                <a:solidFill>
                  <a:schemeClr val="tx1"/>
                </a:solidFill>
              </a:rPr>
              <a:t>fputs</a:t>
            </a:r>
            <a:r>
              <a:rPr lang="zh-CN" altLang="en-US">
                <a:solidFill>
                  <a:schemeClr val="tx1"/>
                </a:solidFill>
              </a:rPr>
              <a:t>函数中第一个参数可以是字符串常量、字符数组名或字符型指针。字符串末尾的</a:t>
            </a:r>
            <a:r>
              <a:rPr lang="en-US" altLang="zh-CN" smtClean="0">
                <a:solidFill>
                  <a:schemeClr val="tx1"/>
                </a:solidFill>
              </a:rPr>
              <a:t>′\</a:t>
            </a:r>
            <a:r>
              <a:rPr lang="en-US" altLang="zh-CN">
                <a:solidFill>
                  <a:schemeClr val="tx1"/>
                </a:solidFill>
              </a:rPr>
              <a:t>0′</a:t>
            </a:r>
            <a:r>
              <a:rPr lang="zh-CN" altLang="en-US">
                <a:solidFill>
                  <a:schemeClr val="tx1"/>
                </a:solidFill>
              </a:rPr>
              <a:t>不输出。若输出成功，函数值为</a:t>
            </a:r>
            <a:r>
              <a:rPr lang="en-US" altLang="zh-CN">
                <a:solidFill>
                  <a:schemeClr val="tx1"/>
                </a:solidFill>
              </a:rPr>
              <a:t>0;</a:t>
            </a:r>
            <a:r>
              <a:rPr lang="zh-CN" altLang="en-US">
                <a:solidFill>
                  <a:schemeClr val="tx1"/>
                </a:solidFill>
              </a:rPr>
              <a:t>失败时，函数值为</a:t>
            </a:r>
            <a:r>
              <a:rPr lang="en-US" altLang="zh-CN">
                <a:solidFill>
                  <a:schemeClr val="tx1"/>
                </a:solidFill>
              </a:rPr>
              <a:t>EOF(</a:t>
            </a:r>
            <a:r>
              <a:rPr lang="zh-CN" altLang="en-US">
                <a:solidFill>
                  <a:schemeClr val="tx1"/>
                </a:solidFill>
              </a:rPr>
              <a:t>即</a:t>
            </a:r>
            <a:r>
              <a:rPr lang="en-US" altLang="zh-CN">
                <a:solidFill>
                  <a:schemeClr val="tx1"/>
                </a:solidFill>
              </a:rPr>
              <a:t>-1)</a:t>
            </a:r>
            <a:r>
              <a:rPr lang="zh-CN" altLang="en-US" smtClean="0">
                <a:solidFill>
                  <a:schemeClr val="tx1"/>
                </a:solidFill>
              </a:rPr>
              <a:t>。</a:t>
            </a:r>
            <a:endParaRPr lang="en-US" altLang="zh-CN" smtClean="0">
              <a:solidFill>
                <a:schemeClr val="tx1"/>
              </a:solidFill>
            </a:endParaRPr>
          </a:p>
          <a:p>
            <a:pPr algn="just">
              <a:lnSpc>
                <a:spcPct val="150000"/>
              </a:lnSpc>
              <a:defRPr/>
            </a:pPr>
            <a:endParaRPr lang="en-US" altLang="zh-CN">
              <a:solidFill>
                <a:schemeClr val="tx1"/>
              </a:solidFill>
            </a:endParaRPr>
          </a:p>
          <a:p>
            <a:pPr algn="just">
              <a:lnSpc>
                <a:spcPct val="150000"/>
              </a:lnSpc>
              <a:defRPr/>
            </a:pPr>
            <a:r>
              <a:rPr lang="en-US" altLang="zh-CN">
                <a:solidFill>
                  <a:schemeClr val="tx1"/>
                </a:solidFill>
              </a:rPr>
              <a:t>fgets</a:t>
            </a:r>
            <a:r>
              <a:rPr lang="zh-CN" altLang="en-US">
                <a:solidFill>
                  <a:schemeClr val="tx1"/>
                </a:solidFill>
              </a:rPr>
              <a:t>和</a:t>
            </a:r>
            <a:r>
              <a:rPr lang="en-US" altLang="zh-CN">
                <a:solidFill>
                  <a:schemeClr val="tx1"/>
                </a:solidFill>
              </a:rPr>
              <a:t>fgets</a:t>
            </a:r>
            <a:r>
              <a:rPr lang="zh-CN" altLang="en-US">
                <a:solidFill>
                  <a:schemeClr val="tx1"/>
                </a:solidFill>
              </a:rPr>
              <a:t>这两个函数的功能类似于</a:t>
            </a:r>
            <a:r>
              <a:rPr lang="en-US" altLang="zh-CN">
                <a:solidFill>
                  <a:schemeClr val="tx1"/>
                </a:solidFill>
              </a:rPr>
              <a:t>gets</a:t>
            </a:r>
            <a:r>
              <a:rPr lang="zh-CN" altLang="en-US">
                <a:solidFill>
                  <a:schemeClr val="tx1"/>
                </a:solidFill>
              </a:rPr>
              <a:t>和</a:t>
            </a:r>
            <a:r>
              <a:rPr lang="en-US" altLang="zh-CN">
                <a:solidFill>
                  <a:schemeClr val="tx1"/>
                </a:solidFill>
              </a:rPr>
              <a:t>puts</a:t>
            </a:r>
            <a:r>
              <a:rPr lang="zh-CN" altLang="en-US">
                <a:solidFill>
                  <a:schemeClr val="tx1"/>
                </a:solidFill>
              </a:rPr>
              <a:t>函数，只是</a:t>
            </a:r>
            <a:r>
              <a:rPr lang="en-US" altLang="zh-CN">
                <a:solidFill>
                  <a:schemeClr val="tx1"/>
                </a:solidFill>
              </a:rPr>
              <a:t>gets</a:t>
            </a:r>
            <a:r>
              <a:rPr lang="zh-CN" altLang="en-US">
                <a:solidFill>
                  <a:schemeClr val="tx1"/>
                </a:solidFill>
              </a:rPr>
              <a:t>和</a:t>
            </a:r>
            <a:r>
              <a:rPr lang="en-US" altLang="zh-CN">
                <a:solidFill>
                  <a:schemeClr val="tx1"/>
                </a:solidFill>
              </a:rPr>
              <a:t>puts</a:t>
            </a:r>
            <a:r>
              <a:rPr lang="zh-CN" altLang="en-US">
                <a:solidFill>
                  <a:schemeClr val="tx1"/>
                </a:solidFill>
              </a:rPr>
              <a:t>以终端为读写对象，而</a:t>
            </a:r>
            <a:r>
              <a:rPr lang="en-US" altLang="zh-CN">
                <a:solidFill>
                  <a:schemeClr val="tx1"/>
                </a:solidFill>
              </a:rPr>
              <a:t>fgets</a:t>
            </a:r>
            <a:r>
              <a:rPr lang="zh-CN" altLang="en-US">
                <a:solidFill>
                  <a:schemeClr val="tx1"/>
                </a:solidFill>
              </a:rPr>
              <a:t>和</a:t>
            </a:r>
            <a:r>
              <a:rPr lang="en-US" altLang="zh-CN">
                <a:solidFill>
                  <a:schemeClr val="tx1"/>
                </a:solidFill>
              </a:rPr>
              <a:t>fputs</a:t>
            </a:r>
            <a:r>
              <a:rPr lang="zh-CN" altLang="en-US">
                <a:solidFill>
                  <a:schemeClr val="tx1"/>
                </a:solidFill>
              </a:rPr>
              <a:t>函数以指定的文件作为读写对象。</a:t>
            </a:r>
          </a:p>
          <a:p>
            <a:pPr algn="just">
              <a:lnSpc>
                <a:spcPct val="150000"/>
              </a:lnSpc>
              <a:defRPr/>
            </a:pPr>
            <a:endParaRPr lang="en-US" altLang="zh-CN">
              <a:solidFill>
                <a:schemeClr val="tx1"/>
              </a:solidFill>
            </a:endParaRPr>
          </a:p>
        </p:txBody>
      </p:sp>
      <p:sp>
        <p:nvSpPr>
          <p:cNvPr id="7" name="矩形 6"/>
          <p:cNvSpPr/>
          <p:nvPr/>
        </p:nvSpPr>
        <p:spPr>
          <a:xfrm>
            <a:off x="1065123" y="1902695"/>
            <a:ext cx="3679405" cy="40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zh-CN">
                <a:solidFill>
                  <a:schemeClr val="bg1"/>
                </a:solidFill>
              </a:rPr>
              <a:t>int fputs (</a:t>
            </a:r>
            <a:r>
              <a:rPr lang="en-US" altLang="zh-CN" smtClean="0">
                <a:solidFill>
                  <a:schemeClr val="bg1"/>
                </a:solidFill>
              </a:rPr>
              <a:t>char *</a:t>
            </a:r>
            <a:r>
              <a:rPr lang="en-US" altLang="zh-CN">
                <a:solidFill>
                  <a:schemeClr val="bg1"/>
                </a:solidFill>
              </a:rPr>
              <a:t>str, </a:t>
            </a:r>
            <a:r>
              <a:rPr lang="en-US" altLang="zh-CN" smtClean="0">
                <a:solidFill>
                  <a:schemeClr val="bg1"/>
                </a:solidFill>
              </a:rPr>
              <a:t>FILE *</a:t>
            </a:r>
            <a:r>
              <a:rPr lang="en-US" altLang="zh-CN">
                <a:solidFill>
                  <a:schemeClr val="bg1"/>
                </a:solidFill>
              </a:rPr>
              <a:t>fp);</a:t>
            </a:r>
          </a:p>
        </p:txBody>
      </p:sp>
      <p:sp>
        <p:nvSpPr>
          <p:cNvPr id="8" name="圆角矩形 7"/>
          <p:cNvSpPr/>
          <p:nvPr/>
        </p:nvSpPr>
        <p:spPr>
          <a:xfrm>
            <a:off x="1065123" y="2785825"/>
            <a:ext cx="3657600" cy="336937"/>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algn="just">
              <a:lnSpc>
                <a:spcPct val="150000"/>
              </a:lnSpc>
              <a:defRPr/>
            </a:pPr>
            <a:r>
              <a:rPr lang="en-US" altLang="zh-CN">
                <a:solidFill>
                  <a:schemeClr val="tx1"/>
                </a:solidFill>
              </a:rPr>
              <a:t>fputs</a:t>
            </a:r>
            <a:r>
              <a:rPr lang="en-US" altLang="zh-CN" smtClean="0">
                <a:solidFill>
                  <a:schemeClr val="tx1"/>
                </a:solidFill>
              </a:rPr>
              <a:t>("China",</a:t>
            </a:r>
            <a:r>
              <a:rPr lang="en-US" altLang="zh-CN">
                <a:solidFill>
                  <a:schemeClr val="tx1"/>
                </a:solidFill>
              </a:rPr>
              <a:t>fp); </a:t>
            </a:r>
          </a:p>
        </p:txBody>
      </p:sp>
    </p:spTree>
    <p:extLst>
      <p:ext uri="{BB962C8B-B14F-4D97-AF65-F5344CB8AC3E}">
        <p14:creationId xmlns:p14="http://schemas.microsoft.com/office/powerpoint/2010/main" xmlns="" val="41873124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7296" y="17582"/>
            <a:ext cx="10515600" cy="1325563"/>
          </a:xfrm>
        </p:spPr>
        <p:txBody>
          <a:bodyPr/>
          <a:lstStyle/>
          <a:p>
            <a:r>
              <a:rPr lang="zh-CN" altLang="en-US"/>
              <a:t>怎样向文件读写一个字符串</a:t>
            </a:r>
          </a:p>
        </p:txBody>
      </p:sp>
      <p:sp>
        <p:nvSpPr>
          <p:cNvPr id="3" name="内容占位符 2"/>
          <p:cNvSpPr>
            <a:spLocks noGrp="1"/>
          </p:cNvSpPr>
          <p:nvPr>
            <p:ph idx="1"/>
          </p:nvPr>
        </p:nvSpPr>
        <p:spPr>
          <a:xfrm>
            <a:off x="490473" y="936379"/>
            <a:ext cx="7013570" cy="1910338"/>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10.3】</a:t>
            </a:r>
            <a:r>
              <a:rPr lang="zh-CN" altLang="en-US" sz="2000">
                <a:solidFill>
                  <a:schemeClr val="accent1"/>
                </a:solidFill>
              </a:rPr>
              <a:t>从键盘读入若干个字符串，对它们按字母大小的顺序排序，然后把排好序的字符串送到磁盘文件中保存。</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90473" y="1781438"/>
            <a:ext cx="11457112" cy="4659119"/>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a:t>#include &lt;stdio.h&gt;</a:t>
            </a:r>
          </a:p>
          <a:p>
            <a:pPr defTabSz="363538">
              <a:lnSpc>
                <a:spcPct val="120000"/>
              </a:lnSpc>
            </a:pPr>
            <a:r>
              <a:rPr lang="en-US" altLang="zh-CN" sz="1400"/>
              <a:t>#include &lt;stdlib.h&gt;</a:t>
            </a:r>
          </a:p>
          <a:p>
            <a:pPr defTabSz="363538">
              <a:lnSpc>
                <a:spcPct val="120000"/>
              </a:lnSpc>
            </a:pPr>
            <a:r>
              <a:rPr lang="en-US" altLang="zh-CN" sz="1400"/>
              <a:t>#include &lt;string.h&gt; </a:t>
            </a:r>
          </a:p>
          <a:p>
            <a:pPr defTabSz="363538">
              <a:lnSpc>
                <a:spcPct val="120000"/>
              </a:lnSpc>
            </a:pPr>
            <a:r>
              <a:rPr lang="en-US" altLang="zh-CN" sz="1400"/>
              <a:t>int main()</a:t>
            </a:r>
          </a:p>
          <a:p>
            <a:pPr defTabSz="363538">
              <a:lnSpc>
                <a:spcPct val="120000"/>
              </a:lnSpc>
            </a:pPr>
            <a:r>
              <a:rPr lang="en-US" altLang="zh-CN" sz="1400"/>
              <a:t>{	</a:t>
            </a:r>
            <a:r>
              <a:rPr lang="en-US" altLang="zh-CN" sz="1400">
                <a:solidFill>
                  <a:schemeClr val="accent6"/>
                </a:solidFill>
              </a:rPr>
              <a:t>FILE*fp;</a:t>
            </a:r>
          </a:p>
          <a:p>
            <a:pPr defTabSz="363538">
              <a:lnSpc>
                <a:spcPct val="120000"/>
              </a:lnSpc>
            </a:pPr>
            <a:r>
              <a:rPr lang="en-US" altLang="zh-CN" sz="1400"/>
              <a:t>	char str[3][10],temp[10];</a:t>
            </a:r>
          </a:p>
          <a:p>
            <a:pPr defTabSz="363538">
              <a:lnSpc>
                <a:spcPct val="120000"/>
              </a:lnSpc>
            </a:pPr>
            <a:r>
              <a:rPr lang="en-US" altLang="zh-CN" sz="1400"/>
              <a:t>	</a:t>
            </a:r>
            <a:r>
              <a:rPr lang="en-US" altLang="zh-CN" sz="1400">
                <a:solidFill>
                  <a:srgbClr val="008000"/>
                </a:solidFill>
              </a:rPr>
              <a:t>//str</a:t>
            </a:r>
            <a:r>
              <a:rPr lang="zh-CN" altLang="en-US" sz="1400">
                <a:solidFill>
                  <a:srgbClr val="008000"/>
                </a:solidFill>
              </a:rPr>
              <a:t>是用来存放字符串的二维数组，</a:t>
            </a:r>
            <a:r>
              <a:rPr lang="en-US" altLang="zh-CN" sz="1400">
                <a:solidFill>
                  <a:srgbClr val="008000"/>
                </a:solidFill>
              </a:rPr>
              <a:t>temp</a:t>
            </a:r>
            <a:r>
              <a:rPr lang="zh-CN" altLang="en-US" sz="1400">
                <a:solidFill>
                  <a:srgbClr val="008000"/>
                </a:solidFill>
              </a:rPr>
              <a:t>是临时数组</a:t>
            </a:r>
          </a:p>
          <a:p>
            <a:pPr defTabSz="363538">
              <a:lnSpc>
                <a:spcPct val="120000"/>
              </a:lnSpc>
            </a:pPr>
            <a:r>
              <a:rPr lang="zh-CN" altLang="en-US" sz="1400"/>
              <a:t>	</a:t>
            </a:r>
            <a:r>
              <a:rPr lang="en-US" altLang="zh-CN" sz="1400"/>
              <a:t>int i,j,k,n=3;</a:t>
            </a:r>
          </a:p>
          <a:p>
            <a:pPr defTabSz="363538">
              <a:lnSpc>
                <a:spcPct val="120000"/>
              </a:lnSpc>
            </a:pPr>
            <a:r>
              <a:rPr lang="en-US" altLang="zh-CN" sz="1400"/>
              <a:t>	printf("Enter strings:\n");	</a:t>
            </a:r>
            <a:r>
              <a:rPr lang="en-US" altLang="zh-CN" sz="1400">
                <a:solidFill>
                  <a:srgbClr val="008000"/>
                </a:solidFill>
              </a:rPr>
              <a:t>//</a:t>
            </a:r>
            <a:r>
              <a:rPr lang="zh-CN" altLang="en-US" sz="1400">
                <a:solidFill>
                  <a:srgbClr val="008000"/>
                </a:solidFill>
              </a:rPr>
              <a:t>提示输入字符串</a:t>
            </a:r>
          </a:p>
          <a:p>
            <a:pPr defTabSz="363538">
              <a:lnSpc>
                <a:spcPct val="120000"/>
              </a:lnSpc>
            </a:pPr>
            <a:r>
              <a:rPr lang="zh-CN" altLang="en-US" sz="1400"/>
              <a:t>	</a:t>
            </a:r>
            <a:r>
              <a:rPr lang="en-US" altLang="zh-CN" sz="1400"/>
              <a:t>for(i=0;i&lt;n;i++) </a:t>
            </a:r>
          </a:p>
          <a:p>
            <a:pPr defTabSz="363538">
              <a:lnSpc>
                <a:spcPct val="120000"/>
              </a:lnSpc>
            </a:pPr>
            <a:r>
              <a:rPr lang="en-US" altLang="zh-CN" sz="1400"/>
              <a:t>		gets(str[i]);			</a:t>
            </a:r>
            <a:r>
              <a:rPr lang="en-US" altLang="zh-CN" sz="1400">
                <a:solidFill>
                  <a:srgbClr val="008000"/>
                </a:solidFill>
              </a:rPr>
              <a:t>//</a:t>
            </a:r>
            <a:r>
              <a:rPr lang="zh-CN" altLang="en-US" sz="1400">
                <a:solidFill>
                  <a:srgbClr val="008000"/>
                </a:solidFill>
              </a:rPr>
              <a:t>输入字符串</a:t>
            </a:r>
          </a:p>
          <a:p>
            <a:pPr defTabSz="363538">
              <a:lnSpc>
                <a:spcPct val="120000"/>
              </a:lnSpc>
            </a:pPr>
            <a:r>
              <a:rPr lang="zh-CN" altLang="en-US" sz="1400"/>
              <a:t>	</a:t>
            </a:r>
            <a:r>
              <a:rPr lang="en-US" altLang="zh-CN" sz="1400"/>
              <a:t>for(i=0;i&lt;n-1;i++)			</a:t>
            </a:r>
            <a:r>
              <a:rPr lang="en-US" altLang="zh-CN" sz="1400">
                <a:solidFill>
                  <a:srgbClr val="008000"/>
                </a:solidFill>
              </a:rPr>
              <a:t>//</a:t>
            </a:r>
            <a:r>
              <a:rPr lang="zh-CN" altLang="en-US" sz="1400">
                <a:solidFill>
                  <a:srgbClr val="008000"/>
                </a:solidFill>
              </a:rPr>
              <a:t>用选择法对字符串排序</a:t>
            </a:r>
          </a:p>
          <a:p>
            <a:pPr defTabSz="363538">
              <a:lnSpc>
                <a:spcPct val="120000"/>
              </a:lnSpc>
            </a:pPr>
            <a:r>
              <a:rPr lang="zh-CN" altLang="en-US" sz="1400"/>
              <a:t>	</a:t>
            </a:r>
            <a:r>
              <a:rPr lang="en-US" altLang="zh-CN" sz="1400"/>
              <a:t>{	k=i;</a:t>
            </a:r>
          </a:p>
          <a:p>
            <a:pPr defTabSz="363538">
              <a:lnSpc>
                <a:spcPct val="120000"/>
              </a:lnSpc>
            </a:pPr>
            <a:r>
              <a:rPr lang="en-US" altLang="zh-CN" sz="1400"/>
              <a:t>		for(j=i+1;j&lt;n;j++)</a:t>
            </a:r>
          </a:p>
          <a:p>
            <a:pPr defTabSz="363538">
              <a:lnSpc>
                <a:spcPct val="120000"/>
              </a:lnSpc>
            </a:pPr>
            <a:r>
              <a:rPr lang="en-US" altLang="zh-CN" sz="1400"/>
              <a:t>			if(strcmp(str[k],str[j])&gt;0) k=j;</a:t>
            </a:r>
          </a:p>
          <a:p>
            <a:pPr defTabSz="363538">
              <a:lnSpc>
                <a:spcPct val="120000"/>
              </a:lnSpc>
            </a:pPr>
            <a:r>
              <a:rPr lang="en-US" altLang="zh-CN" sz="1400"/>
              <a:t>		if(k!=i)</a:t>
            </a:r>
          </a:p>
          <a:p>
            <a:pPr defTabSz="363538">
              <a:lnSpc>
                <a:spcPct val="120000"/>
              </a:lnSpc>
            </a:pPr>
            <a:r>
              <a:rPr lang="en-US" altLang="zh-CN" sz="1400"/>
              <a:t>		{	strcpy(temp,str[i]);</a:t>
            </a:r>
          </a:p>
          <a:p>
            <a:pPr defTabSz="363538">
              <a:lnSpc>
                <a:spcPct val="120000"/>
              </a:lnSpc>
            </a:pPr>
            <a:r>
              <a:rPr lang="en-US" altLang="zh-CN" sz="1400"/>
              <a:t>			strcpy(str[i],str[k]);</a:t>
            </a:r>
          </a:p>
          <a:p>
            <a:pPr defTabSz="363538">
              <a:lnSpc>
                <a:spcPct val="120000"/>
              </a:lnSpc>
            </a:pPr>
            <a:r>
              <a:rPr lang="en-US" altLang="zh-CN" sz="1400"/>
              <a:t>			strcpy(str[k],temp);}</a:t>
            </a:r>
          </a:p>
          <a:p>
            <a:pPr defTabSz="363538">
              <a:lnSpc>
                <a:spcPct val="120000"/>
              </a:lnSpc>
            </a:pPr>
            <a:r>
              <a:rPr lang="en-US" altLang="zh-CN" sz="1400"/>
              <a:t>	}</a:t>
            </a:r>
          </a:p>
          <a:p>
            <a:pPr defTabSz="363538">
              <a:lnSpc>
                <a:spcPct val="120000"/>
              </a:lnSpc>
            </a:pPr>
            <a:r>
              <a:rPr lang="en-US" altLang="zh-CN" sz="1400"/>
              <a:t>	</a:t>
            </a:r>
            <a:r>
              <a:rPr lang="en-US" altLang="zh-CN" sz="1400">
                <a:solidFill>
                  <a:schemeClr val="accent6"/>
                </a:solidFill>
              </a:rPr>
              <a:t>if((fp=fopen("D:\\CC\\string.dat","w"))==NULL)	</a:t>
            </a:r>
            <a:r>
              <a:rPr lang="en-US" altLang="zh-CN" sz="1400">
                <a:solidFill>
                  <a:srgbClr val="008000"/>
                </a:solidFill>
              </a:rPr>
              <a:t>//</a:t>
            </a:r>
            <a:r>
              <a:rPr lang="zh-CN" altLang="en-US" sz="1400">
                <a:solidFill>
                  <a:srgbClr val="008000"/>
                </a:solidFill>
              </a:rPr>
              <a:t>打开磁盘文件</a:t>
            </a:r>
            <a:endParaRPr lang="en-US" altLang="zh-CN" sz="1400">
              <a:solidFill>
                <a:srgbClr val="008000"/>
              </a:solidFill>
            </a:endParaRP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为转义字符的标志，因此在字符串中要表示</a:t>
            </a:r>
            <a:r>
              <a:rPr lang="en-US" altLang="zh-CN" sz="1400">
                <a:solidFill>
                  <a:srgbClr val="008000"/>
                </a:solidFill>
              </a:rPr>
              <a:t>′\′</a:t>
            </a:r>
            <a:r>
              <a:rPr lang="zh-CN" altLang="en-US" sz="1400">
                <a:solidFill>
                  <a:srgbClr val="008000"/>
                </a:solidFill>
              </a:rPr>
              <a:t>用</a:t>
            </a:r>
            <a:r>
              <a:rPr lang="en-US" altLang="zh-CN" sz="1400">
                <a:solidFill>
                  <a:srgbClr val="008000"/>
                </a:solidFill>
              </a:rPr>
              <a:t>′\\′</a:t>
            </a:r>
            <a:endParaRPr lang="zh-CN" altLang="en-US" sz="1400">
              <a:solidFill>
                <a:srgbClr val="008000"/>
              </a:solidFill>
            </a:endParaRPr>
          </a:p>
          <a:p>
            <a:pPr defTabSz="363538">
              <a:lnSpc>
                <a:spcPct val="120000"/>
              </a:lnSpc>
            </a:pPr>
            <a:r>
              <a:rPr lang="zh-CN" altLang="en-US" sz="1400"/>
              <a:t>	</a:t>
            </a:r>
            <a:r>
              <a:rPr lang="en-US" altLang="zh-CN" sz="1400">
                <a:solidFill>
                  <a:schemeClr val="accent6"/>
                </a:solidFill>
              </a:rPr>
              <a:t>{</a:t>
            </a:r>
          </a:p>
          <a:p>
            <a:pPr defTabSz="363538">
              <a:lnSpc>
                <a:spcPct val="120000"/>
              </a:lnSpc>
            </a:pPr>
            <a:r>
              <a:rPr lang="en-US" altLang="zh-CN" sz="1400">
                <a:solidFill>
                  <a:schemeClr val="accent6"/>
                </a:solidFill>
              </a:rPr>
              <a:t>		printf("can′t open file!\n");</a:t>
            </a:r>
          </a:p>
          <a:p>
            <a:pPr defTabSz="363538">
              <a:lnSpc>
                <a:spcPct val="120000"/>
              </a:lnSpc>
            </a:pPr>
            <a:r>
              <a:rPr lang="en-US" altLang="zh-CN" sz="1400">
                <a:solidFill>
                  <a:schemeClr val="accent6"/>
                </a:solidFill>
              </a:rPr>
              <a:t>		exit(0);</a:t>
            </a:r>
          </a:p>
          <a:p>
            <a:pPr defTabSz="363538">
              <a:lnSpc>
                <a:spcPct val="120000"/>
              </a:lnSpc>
            </a:pPr>
            <a:r>
              <a:rPr lang="en-US" altLang="zh-CN" sz="1400">
                <a:solidFill>
                  <a:schemeClr val="accent6"/>
                </a:solidFill>
              </a:rPr>
              <a:t>	}</a:t>
            </a:r>
          </a:p>
          <a:p>
            <a:pPr defTabSz="363538">
              <a:lnSpc>
                <a:spcPct val="120000"/>
              </a:lnSpc>
            </a:pPr>
            <a:r>
              <a:rPr lang="en-US" altLang="zh-CN" sz="1400"/>
              <a:t>	printf("\nThe new sequence:\n");</a:t>
            </a:r>
          </a:p>
          <a:p>
            <a:pPr defTabSz="363538">
              <a:lnSpc>
                <a:spcPct val="120000"/>
              </a:lnSpc>
            </a:pPr>
            <a:r>
              <a:rPr lang="en-US" altLang="zh-CN" sz="1400"/>
              <a:t>	for(i=0;i&lt;n;i++)</a:t>
            </a:r>
          </a:p>
          <a:p>
            <a:pPr defTabSz="363538">
              <a:lnSpc>
                <a:spcPct val="120000"/>
              </a:lnSpc>
            </a:pPr>
            <a:r>
              <a:rPr lang="en-US" altLang="zh-CN" sz="1400"/>
              <a:t>	{	</a:t>
            </a:r>
            <a:r>
              <a:rPr lang="en-US" altLang="zh-CN" sz="1400">
                <a:solidFill>
                  <a:schemeClr val="accent6"/>
                </a:solidFill>
              </a:rPr>
              <a:t>fputs(str[i],fp);fputs("\n",fp);</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向磁盘文件写一个字符串，然后输出一个换行符</a:t>
            </a:r>
          </a:p>
          <a:p>
            <a:pPr defTabSz="363538">
              <a:lnSpc>
                <a:spcPct val="120000"/>
              </a:lnSpc>
            </a:pPr>
            <a:r>
              <a:rPr lang="zh-CN" altLang="en-US" sz="1400"/>
              <a:t>		</a:t>
            </a:r>
            <a:r>
              <a:rPr lang="en-US" altLang="zh-CN" sz="1400"/>
              <a:t>printf("%s\n",str[i]);		</a:t>
            </a:r>
            <a:r>
              <a:rPr lang="en-US" altLang="zh-CN" sz="1400">
                <a:solidFill>
                  <a:srgbClr val="008000"/>
                </a:solidFill>
              </a:rPr>
              <a:t>//</a:t>
            </a:r>
            <a:r>
              <a:rPr lang="zh-CN" altLang="en-US" sz="1400">
                <a:solidFill>
                  <a:srgbClr val="008000"/>
                </a:solidFill>
              </a:rPr>
              <a:t>在屏幕上显示</a:t>
            </a:r>
          </a:p>
          <a:p>
            <a:pPr defTabSz="363538">
              <a:lnSpc>
                <a:spcPct val="120000"/>
              </a:lnSpc>
            </a:pPr>
            <a:r>
              <a:rPr lang="zh-CN" altLang="en-US" sz="1400"/>
              <a:t>	</a:t>
            </a:r>
            <a:r>
              <a:rPr lang="en-US" altLang="zh-CN" sz="1400"/>
              <a:t>}</a:t>
            </a:r>
          </a:p>
          <a:p>
            <a:pPr defTabSz="363538">
              <a:lnSpc>
                <a:spcPct val="120000"/>
              </a:lnSpc>
            </a:pPr>
            <a:r>
              <a:rPr lang="en-US" altLang="zh-CN" sz="1400"/>
              <a:t>	return 0;</a:t>
            </a:r>
          </a:p>
          <a:p>
            <a:pPr defTabSz="363538">
              <a:lnSpc>
                <a:spcPct val="120000"/>
              </a:lnSpc>
            </a:pPr>
            <a:r>
              <a:rPr lang="en-US" altLang="zh-CN" sz="1400"/>
              <a:t>}</a:t>
            </a:r>
            <a:endParaRPr lang="en-US" altLang="zh-CN" sz="1400" b="1" dirty="0">
              <a:solidFill>
                <a:srgbClr val="FF0000"/>
              </a:solidFill>
            </a:endParaRPr>
          </a:p>
        </p:txBody>
      </p:sp>
      <p:pic>
        <p:nvPicPr>
          <p:cNvPr id="4" name="图片 3"/>
          <p:cNvPicPr>
            <a:picLocks noChangeAspect="1"/>
          </p:cNvPicPr>
          <p:nvPr/>
        </p:nvPicPr>
        <p:blipFill>
          <a:blip r:embed="rId15" cstate="print"/>
          <a:stretch>
            <a:fillRect/>
          </a:stretch>
        </p:blipFill>
        <p:spPr>
          <a:xfrm>
            <a:off x="9177388" y="810923"/>
            <a:ext cx="2770197" cy="1502737"/>
          </a:xfrm>
          <a:prstGeom prst="rect">
            <a:avLst/>
          </a:prstGeom>
        </p:spPr>
      </p:pic>
      <p:cxnSp>
        <p:nvCxnSpPr>
          <p:cNvPr id="12" name="直接连接符 11">
            <a:extLst>
              <a:ext uri="{FF2B5EF4-FFF2-40B4-BE49-F238E27FC236}">
                <a16:creationId xmlns:a16="http://schemas.microsoft.com/office/drawing/2014/main" xmlns="" id="{48EC88E4-3DEA-4882-A2F7-2A2472A7E690}"/>
              </a:ext>
            </a:extLst>
          </p:cNvPr>
          <p:cNvCxnSpPr>
            <a:cxnSpLocks/>
          </p:cNvCxnSpPr>
          <p:nvPr/>
        </p:nvCxnSpPr>
        <p:spPr>
          <a:xfrm>
            <a:off x="5987844" y="1781438"/>
            <a:ext cx="0" cy="4659119"/>
          </a:xfrm>
          <a:prstGeom prst="line">
            <a:avLst/>
          </a:prstGeom>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a16="http://schemas.microsoft.com/office/drawing/2014/main" xmlns="" id="{45C967AF-3871-4AAE-A875-A638B32B1FA1}"/>
              </a:ext>
            </a:extLst>
          </p:cNvPr>
          <p:cNvGrpSpPr/>
          <p:nvPr/>
        </p:nvGrpSpPr>
        <p:grpSpPr>
          <a:xfrm>
            <a:off x="5825096" y="2434847"/>
            <a:ext cx="325496" cy="260107"/>
            <a:chOff x="5926033" y="1926699"/>
            <a:chExt cx="325496" cy="260107"/>
          </a:xfrm>
        </p:grpSpPr>
        <p:sp>
          <p:nvSpPr>
            <p:cNvPr id="14"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5"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6"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7"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8"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9"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0" name="组合 19">
            <a:extLst>
              <a:ext uri="{FF2B5EF4-FFF2-40B4-BE49-F238E27FC236}">
                <a16:creationId xmlns:a16="http://schemas.microsoft.com/office/drawing/2014/main" xmlns="" id="{B236A711-9DB9-47FD-9B2E-498AAC59691E}"/>
              </a:ext>
            </a:extLst>
          </p:cNvPr>
          <p:cNvGrpSpPr/>
          <p:nvPr/>
        </p:nvGrpSpPr>
        <p:grpSpPr>
          <a:xfrm>
            <a:off x="5825096" y="5430232"/>
            <a:ext cx="325496" cy="260106"/>
            <a:chOff x="5926033" y="5434781"/>
            <a:chExt cx="325496" cy="260106"/>
          </a:xfrm>
        </p:grpSpPr>
        <p:sp>
          <p:nvSpPr>
            <p:cNvPr id="21"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spTree>
    <p:extLst>
      <p:ext uri="{BB962C8B-B14F-4D97-AF65-F5344CB8AC3E}">
        <p14:creationId xmlns:p14="http://schemas.microsoft.com/office/powerpoint/2010/main" xmlns="" val="23179334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0473" y="936379"/>
            <a:ext cx="11048858" cy="1910338"/>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10.3】</a:t>
            </a:r>
            <a:r>
              <a:rPr lang="zh-CN" altLang="en-US" sz="2000">
                <a:solidFill>
                  <a:schemeClr val="accent1"/>
                </a:solidFill>
              </a:rPr>
              <a:t>从键盘读入若干个字符串，对它们按字母大小的顺序排序，然后把排好序的字符串送到磁盘文件中保存。</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901856" y="1781438"/>
            <a:ext cx="6637476" cy="4659119"/>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smtClean="0"/>
              <a:t>#</a:t>
            </a:r>
            <a:r>
              <a:rPr lang="en-US" altLang="zh-CN" sz="1400"/>
              <a:t>include &lt;stdio.h&gt;</a:t>
            </a:r>
          </a:p>
          <a:p>
            <a:pPr defTabSz="363538">
              <a:lnSpc>
                <a:spcPct val="120000"/>
              </a:lnSpc>
            </a:pPr>
            <a:r>
              <a:rPr lang="en-US" altLang="zh-CN" sz="1400"/>
              <a:t>#include &lt;stdlib.h&gt;</a:t>
            </a:r>
          </a:p>
          <a:p>
            <a:pPr defTabSz="363538">
              <a:lnSpc>
                <a:spcPct val="120000"/>
              </a:lnSpc>
            </a:pPr>
            <a:r>
              <a:rPr lang="en-US" altLang="zh-CN" sz="1400"/>
              <a:t>int main()</a:t>
            </a:r>
          </a:p>
          <a:p>
            <a:pPr defTabSz="363538">
              <a:lnSpc>
                <a:spcPct val="120000"/>
              </a:lnSpc>
            </a:pPr>
            <a:r>
              <a:rPr lang="en-US" altLang="zh-CN" sz="1400"/>
              <a:t>{	</a:t>
            </a:r>
            <a:r>
              <a:rPr lang="en-US" altLang="zh-CN" sz="1400">
                <a:solidFill>
                  <a:schemeClr val="accent6"/>
                </a:solidFill>
              </a:rPr>
              <a:t>FILE*fp;</a:t>
            </a:r>
          </a:p>
          <a:p>
            <a:pPr defTabSz="363538">
              <a:lnSpc>
                <a:spcPct val="120000"/>
              </a:lnSpc>
            </a:pPr>
            <a:r>
              <a:rPr lang="en-US" altLang="zh-CN" sz="1400"/>
              <a:t>	char str[3][10];</a:t>
            </a:r>
          </a:p>
          <a:p>
            <a:pPr defTabSz="363538">
              <a:lnSpc>
                <a:spcPct val="120000"/>
              </a:lnSpc>
            </a:pPr>
            <a:r>
              <a:rPr lang="en-US" altLang="zh-CN" sz="1400"/>
              <a:t>	int i=0;</a:t>
            </a:r>
          </a:p>
          <a:p>
            <a:pPr defTabSz="363538">
              <a:lnSpc>
                <a:spcPct val="120000"/>
              </a:lnSpc>
            </a:pPr>
            <a:r>
              <a:rPr lang="en-US" altLang="zh-CN" sz="1400"/>
              <a:t>	</a:t>
            </a:r>
            <a:r>
              <a:rPr lang="en-US" altLang="zh-CN" sz="1400">
                <a:solidFill>
                  <a:schemeClr val="accent6"/>
                </a:solidFill>
              </a:rPr>
              <a:t>if((fp=fopen("D:\\CC\\string.dat","r"))==NULL)	</a:t>
            </a:r>
            <a:r>
              <a:rPr lang="en-US" altLang="zh-CN" sz="1400">
                <a:solidFill>
                  <a:srgbClr val="008000"/>
                </a:solidFill>
              </a:rPr>
              <a:t>//</a:t>
            </a:r>
            <a:r>
              <a:rPr lang="zh-CN" altLang="en-US" sz="1400">
                <a:solidFill>
                  <a:srgbClr val="008000"/>
                </a:solidFill>
              </a:rPr>
              <a:t>注意文件路径必须与前相同 </a:t>
            </a:r>
          </a:p>
          <a:p>
            <a:pPr defTabSz="363538">
              <a:lnSpc>
                <a:spcPct val="120000"/>
              </a:lnSpc>
            </a:pPr>
            <a:r>
              <a:rPr lang="zh-CN" altLang="en-US" sz="1400"/>
              <a:t>	</a:t>
            </a:r>
            <a:r>
              <a:rPr lang="en-US" altLang="zh-CN" sz="1400"/>
              <a:t>{</a:t>
            </a:r>
          </a:p>
          <a:p>
            <a:pPr defTabSz="363538">
              <a:lnSpc>
                <a:spcPct val="120000"/>
              </a:lnSpc>
            </a:pPr>
            <a:r>
              <a:rPr lang="en-US" altLang="zh-CN" sz="1400"/>
              <a:t>		</a:t>
            </a:r>
            <a:r>
              <a:rPr lang="en-US" altLang="zh-CN" sz="1400">
                <a:solidFill>
                  <a:schemeClr val="accent6"/>
                </a:solidFill>
              </a:rPr>
              <a:t>printf("can′t open file!\n");</a:t>
            </a:r>
          </a:p>
          <a:p>
            <a:pPr defTabSz="363538">
              <a:lnSpc>
                <a:spcPct val="120000"/>
              </a:lnSpc>
            </a:pPr>
            <a:r>
              <a:rPr lang="en-US" altLang="zh-CN" sz="1400">
                <a:solidFill>
                  <a:schemeClr val="accent6"/>
                </a:solidFill>
              </a:rPr>
              <a:t>		exit(0);</a:t>
            </a:r>
          </a:p>
          <a:p>
            <a:pPr defTabSz="363538">
              <a:lnSpc>
                <a:spcPct val="120000"/>
              </a:lnSpc>
            </a:pPr>
            <a:r>
              <a:rPr lang="en-US" altLang="zh-CN" sz="1400"/>
              <a:t>	}</a:t>
            </a:r>
          </a:p>
          <a:p>
            <a:pPr defTabSz="363538">
              <a:lnSpc>
                <a:spcPct val="120000"/>
              </a:lnSpc>
            </a:pPr>
            <a:r>
              <a:rPr lang="en-US" altLang="zh-CN" sz="1400"/>
              <a:t>	</a:t>
            </a:r>
            <a:r>
              <a:rPr lang="en-US" altLang="zh-CN" sz="1400">
                <a:solidFill>
                  <a:schemeClr val="accent6"/>
                </a:solidFill>
              </a:rPr>
              <a:t>while(fgets(str[i],10,fp)!=NULL)</a:t>
            </a:r>
          </a:p>
          <a:p>
            <a:pPr defTabSz="363538">
              <a:lnSpc>
                <a:spcPct val="120000"/>
              </a:lnSpc>
            </a:pPr>
            <a:r>
              <a:rPr lang="en-US" altLang="zh-CN" sz="1400"/>
              <a:t>	{	printf("%s",str[i]);</a:t>
            </a:r>
          </a:p>
          <a:p>
            <a:pPr defTabSz="363538">
              <a:lnSpc>
                <a:spcPct val="120000"/>
              </a:lnSpc>
            </a:pPr>
            <a:r>
              <a:rPr lang="en-US" altLang="zh-CN" sz="1400"/>
              <a:t>		i++;</a:t>
            </a:r>
          </a:p>
          <a:p>
            <a:pPr defTabSz="363538">
              <a:lnSpc>
                <a:spcPct val="120000"/>
              </a:lnSpc>
            </a:pPr>
            <a:r>
              <a:rPr lang="en-US" altLang="zh-CN" sz="1400"/>
              <a:t>	}</a:t>
            </a:r>
          </a:p>
          <a:p>
            <a:pPr defTabSz="363538">
              <a:lnSpc>
                <a:spcPct val="120000"/>
              </a:lnSpc>
            </a:pPr>
            <a:r>
              <a:rPr lang="en-US" altLang="zh-CN" sz="1400"/>
              <a:t>	</a:t>
            </a:r>
            <a:r>
              <a:rPr lang="en-US" altLang="zh-CN" sz="1400">
                <a:solidFill>
                  <a:schemeClr val="accent6"/>
                </a:solidFill>
              </a:rPr>
              <a:t>fclose(fp);</a:t>
            </a:r>
          </a:p>
          <a:p>
            <a:pPr defTabSz="363538">
              <a:lnSpc>
                <a:spcPct val="120000"/>
              </a:lnSpc>
            </a:pPr>
            <a:r>
              <a:rPr lang="en-US" altLang="zh-CN" sz="1400"/>
              <a:t>	return 0;</a:t>
            </a:r>
          </a:p>
          <a:p>
            <a:pPr defTabSz="363538">
              <a:lnSpc>
                <a:spcPct val="120000"/>
              </a:lnSpc>
            </a:pPr>
            <a:r>
              <a:rPr lang="en-US" altLang="zh-CN" sz="1400"/>
              <a:t>}</a:t>
            </a:r>
            <a:endParaRPr lang="en-US" altLang="zh-CN" sz="1400" b="1" dirty="0">
              <a:solidFill>
                <a:srgbClr val="FF0000"/>
              </a:solidFill>
            </a:endParaRPr>
          </a:p>
        </p:txBody>
      </p:sp>
      <p:sp>
        <p:nvSpPr>
          <p:cNvPr id="27" name="箭头: 虚尾 28">
            <a:extLst>
              <a:ext uri="{FF2B5EF4-FFF2-40B4-BE49-F238E27FC236}">
                <a16:creationId xmlns:a16="http://schemas.microsoft.com/office/drawing/2014/main" xmlns="" id="{5377768C-F281-4BF4-BC02-683691F4BAB0}"/>
              </a:ext>
            </a:extLst>
          </p:cNvPr>
          <p:cNvSpPr/>
          <p:nvPr/>
        </p:nvSpPr>
        <p:spPr>
          <a:xfrm rot="5400000">
            <a:off x="742950" y="-214312"/>
            <a:ext cx="778669" cy="1207293"/>
          </a:xfrm>
          <a:prstGeom prst="stripedRightArrow">
            <a:avLst/>
          </a:prstGeom>
          <a:ln>
            <a:tailEnd type="triangle" w="lg" len="lg"/>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6" name="矩形 5"/>
          <p:cNvSpPr/>
          <p:nvPr/>
        </p:nvSpPr>
        <p:spPr>
          <a:xfrm>
            <a:off x="528638" y="1781438"/>
            <a:ext cx="4373217" cy="646331"/>
          </a:xfrm>
          <a:prstGeom prst="rect">
            <a:avLst/>
          </a:prstGeom>
        </p:spPr>
        <p:txBody>
          <a:bodyPr wrap="square">
            <a:spAutoFit/>
          </a:bodyPr>
          <a:lstStyle/>
          <a:p>
            <a:r>
              <a:rPr lang="zh-CN" altLang="en-US"/>
              <a:t>可以编写出以下的程序，从文件string.dat中读回字符串，并在屏幕上显示。</a:t>
            </a:r>
          </a:p>
        </p:txBody>
      </p:sp>
      <p:pic>
        <p:nvPicPr>
          <p:cNvPr id="7" name="图片 6"/>
          <p:cNvPicPr>
            <a:picLocks noChangeAspect="1"/>
          </p:cNvPicPr>
          <p:nvPr/>
        </p:nvPicPr>
        <p:blipFill>
          <a:blip r:embed="rId3" cstate="print"/>
          <a:stretch>
            <a:fillRect/>
          </a:stretch>
        </p:blipFill>
        <p:spPr>
          <a:xfrm>
            <a:off x="1434755" y="5221281"/>
            <a:ext cx="3467100" cy="952500"/>
          </a:xfrm>
          <a:prstGeom prst="rect">
            <a:avLst/>
          </a:prstGeom>
        </p:spPr>
      </p:pic>
    </p:spTree>
    <p:extLst>
      <p:ext uri="{BB962C8B-B14F-4D97-AF65-F5344CB8AC3E}">
        <p14:creationId xmlns:p14="http://schemas.microsoft.com/office/powerpoint/2010/main" xmlns="" val="19742790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用格式化的方式读写文本文件</a:t>
            </a:r>
          </a:p>
        </p:txBody>
      </p:sp>
      <p:sp>
        <p:nvSpPr>
          <p:cNvPr id="6" name="MH_Desc_1"/>
          <p:cNvSpPr/>
          <p:nvPr>
            <p:custDataLst>
              <p:tags r:id="rId1"/>
            </p:custDataLst>
          </p:nvPr>
        </p:nvSpPr>
        <p:spPr>
          <a:xfrm>
            <a:off x="927100" y="1381329"/>
            <a:ext cx="10522778" cy="46417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可以对文件进行格式化输入输出，这时就要用</a:t>
            </a:r>
            <a:r>
              <a:rPr lang="en-US" altLang="zh-CN">
                <a:solidFill>
                  <a:schemeClr val="tx1"/>
                </a:solidFill>
              </a:rPr>
              <a:t>fprintf</a:t>
            </a:r>
            <a:r>
              <a:rPr lang="zh-CN" altLang="en-US">
                <a:solidFill>
                  <a:schemeClr val="tx1"/>
                </a:solidFill>
              </a:rPr>
              <a:t>函数和</a:t>
            </a:r>
            <a:r>
              <a:rPr lang="en-US" altLang="zh-CN">
                <a:solidFill>
                  <a:schemeClr val="tx1"/>
                </a:solidFill>
              </a:rPr>
              <a:t>fscanf</a:t>
            </a:r>
            <a:r>
              <a:rPr lang="zh-CN" altLang="en-US">
                <a:solidFill>
                  <a:schemeClr val="tx1"/>
                </a:solidFill>
              </a:rPr>
              <a:t>函数，从函数名可以看到，它们只是在</a:t>
            </a:r>
            <a:r>
              <a:rPr lang="en-US" altLang="zh-CN">
                <a:solidFill>
                  <a:schemeClr val="tx1"/>
                </a:solidFill>
              </a:rPr>
              <a:t>printf</a:t>
            </a:r>
            <a:r>
              <a:rPr lang="zh-CN" altLang="en-US">
                <a:solidFill>
                  <a:schemeClr val="tx1"/>
                </a:solidFill>
              </a:rPr>
              <a:t>和</a:t>
            </a:r>
            <a:r>
              <a:rPr lang="en-US" altLang="zh-CN">
                <a:solidFill>
                  <a:schemeClr val="tx1"/>
                </a:solidFill>
              </a:rPr>
              <a:t>scanf</a:t>
            </a:r>
            <a:r>
              <a:rPr lang="zh-CN" altLang="en-US">
                <a:solidFill>
                  <a:schemeClr val="tx1"/>
                </a:solidFill>
              </a:rPr>
              <a:t>的前面加了一个字母</a:t>
            </a:r>
            <a:r>
              <a:rPr lang="en-US" altLang="zh-CN">
                <a:solidFill>
                  <a:schemeClr val="tx1"/>
                </a:solidFill>
              </a:rPr>
              <a:t>f</a:t>
            </a:r>
            <a:r>
              <a:rPr lang="zh-CN" altLang="en-US">
                <a:solidFill>
                  <a:schemeClr val="tx1"/>
                </a:solidFill>
              </a:rPr>
              <a:t>。它们的作用与</a:t>
            </a:r>
            <a:r>
              <a:rPr lang="en-US" altLang="zh-CN">
                <a:solidFill>
                  <a:schemeClr val="tx1"/>
                </a:solidFill>
              </a:rPr>
              <a:t>printf</a:t>
            </a:r>
            <a:r>
              <a:rPr lang="zh-CN" altLang="en-US">
                <a:solidFill>
                  <a:schemeClr val="tx1"/>
                </a:solidFill>
              </a:rPr>
              <a:t>函数和</a:t>
            </a:r>
            <a:r>
              <a:rPr lang="en-US" altLang="zh-CN">
                <a:solidFill>
                  <a:schemeClr val="tx1"/>
                </a:solidFill>
              </a:rPr>
              <a:t>scanf</a:t>
            </a:r>
            <a:r>
              <a:rPr lang="zh-CN" altLang="en-US">
                <a:solidFill>
                  <a:schemeClr val="tx1"/>
                </a:solidFill>
              </a:rPr>
              <a:t>函数相仿，都是格式化读写函数。只有一点不同： </a:t>
            </a:r>
            <a:r>
              <a:rPr lang="en-US" altLang="zh-CN">
                <a:solidFill>
                  <a:schemeClr val="tx1"/>
                </a:solidFill>
              </a:rPr>
              <a:t>fprintf</a:t>
            </a:r>
            <a:r>
              <a:rPr lang="zh-CN" altLang="en-US">
                <a:solidFill>
                  <a:schemeClr val="tx1"/>
                </a:solidFill>
              </a:rPr>
              <a:t>和</a:t>
            </a:r>
            <a:r>
              <a:rPr lang="en-US" altLang="zh-CN">
                <a:solidFill>
                  <a:schemeClr val="tx1"/>
                </a:solidFill>
              </a:rPr>
              <a:t>fscanf</a:t>
            </a:r>
            <a:r>
              <a:rPr lang="zh-CN" altLang="en-US">
                <a:solidFill>
                  <a:schemeClr val="tx1"/>
                </a:solidFill>
              </a:rPr>
              <a:t>函数的读写对象不是终端而是文件。它们的一般调用方式</a:t>
            </a:r>
            <a:r>
              <a:rPr lang="zh-CN" altLang="en-US" smtClean="0">
                <a:solidFill>
                  <a:schemeClr val="tx1"/>
                </a:solidFill>
              </a:rPr>
              <a:t>为：</a:t>
            </a:r>
            <a:endParaRPr lang="en-US" altLang="zh-CN" smtClean="0">
              <a:solidFill>
                <a:schemeClr val="tx1"/>
              </a:solidFill>
            </a:endParaRPr>
          </a:p>
        </p:txBody>
      </p:sp>
      <p:sp>
        <p:nvSpPr>
          <p:cNvPr id="7" name="矩形 6"/>
          <p:cNvSpPr/>
          <p:nvPr/>
        </p:nvSpPr>
        <p:spPr>
          <a:xfrm>
            <a:off x="3875422" y="2870495"/>
            <a:ext cx="4441155" cy="40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zh-CN" smtClean="0">
                <a:solidFill>
                  <a:schemeClr val="bg1"/>
                </a:solidFill>
              </a:rPr>
              <a:t>fprintf(</a:t>
            </a:r>
            <a:r>
              <a:rPr lang="zh-CN" altLang="en-US" smtClean="0">
                <a:solidFill>
                  <a:schemeClr val="bg1"/>
                </a:solidFill>
              </a:rPr>
              <a:t>文件指针</a:t>
            </a:r>
            <a:r>
              <a:rPr lang="en-US" altLang="zh-CN" smtClean="0">
                <a:solidFill>
                  <a:schemeClr val="bg1"/>
                </a:solidFill>
              </a:rPr>
              <a:t>, </a:t>
            </a:r>
            <a:r>
              <a:rPr lang="zh-CN" altLang="en-US" smtClean="0">
                <a:solidFill>
                  <a:schemeClr val="bg1"/>
                </a:solidFill>
              </a:rPr>
              <a:t>格式字符串</a:t>
            </a:r>
            <a:r>
              <a:rPr lang="en-US" altLang="zh-CN" smtClean="0">
                <a:solidFill>
                  <a:schemeClr val="bg1"/>
                </a:solidFill>
              </a:rPr>
              <a:t>, </a:t>
            </a:r>
            <a:r>
              <a:rPr lang="zh-CN" altLang="en-US" smtClean="0">
                <a:solidFill>
                  <a:schemeClr val="bg1"/>
                </a:solidFill>
              </a:rPr>
              <a:t>输出</a:t>
            </a:r>
            <a:r>
              <a:rPr lang="zh-CN" altLang="en-US">
                <a:solidFill>
                  <a:schemeClr val="bg1"/>
                </a:solidFill>
              </a:rPr>
              <a:t>表</a:t>
            </a:r>
            <a:r>
              <a:rPr lang="zh-CN" altLang="en-US" smtClean="0">
                <a:solidFill>
                  <a:schemeClr val="bg1"/>
                </a:solidFill>
              </a:rPr>
              <a:t>列</a:t>
            </a:r>
            <a:r>
              <a:rPr lang="en-US" altLang="zh-CN" smtClean="0">
                <a:solidFill>
                  <a:schemeClr val="bg1"/>
                </a:solidFill>
              </a:rPr>
              <a:t>);</a:t>
            </a:r>
            <a:endParaRPr lang="en-US" altLang="zh-CN">
              <a:solidFill>
                <a:schemeClr val="bg1"/>
              </a:solidFill>
            </a:endParaRPr>
          </a:p>
        </p:txBody>
      </p:sp>
      <p:sp>
        <p:nvSpPr>
          <p:cNvPr id="8" name="圆角矩形 7"/>
          <p:cNvSpPr/>
          <p:nvPr/>
        </p:nvSpPr>
        <p:spPr>
          <a:xfrm>
            <a:off x="927100" y="4138966"/>
            <a:ext cx="10522778" cy="388629"/>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algn="just">
              <a:lnSpc>
                <a:spcPct val="150000"/>
              </a:lnSpc>
              <a:defRPr/>
            </a:pPr>
            <a:r>
              <a:rPr lang="en-US" altLang="zh-CN">
                <a:solidFill>
                  <a:schemeClr val="tx1"/>
                </a:solidFill>
              </a:rPr>
              <a:t>fprintf (fp,″%d,%6.2f″,i,f</a:t>
            </a:r>
            <a:r>
              <a:rPr lang="en-US" altLang="zh-CN" smtClean="0">
                <a:solidFill>
                  <a:schemeClr val="tx1"/>
                </a:solidFill>
              </a:rPr>
              <a:t>);	</a:t>
            </a:r>
            <a:r>
              <a:rPr lang="en-US" altLang="zh-CN" smtClean="0">
                <a:solidFill>
                  <a:srgbClr val="008000"/>
                </a:solidFill>
              </a:rPr>
              <a:t>//</a:t>
            </a:r>
            <a:r>
              <a:rPr lang="zh-CN" altLang="en-US">
                <a:solidFill>
                  <a:srgbClr val="008000"/>
                </a:solidFill>
              </a:rPr>
              <a:t>将</a:t>
            </a:r>
            <a:r>
              <a:rPr lang="en-US" altLang="zh-CN">
                <a:solidFill>
                  <a:srgbClr val="008000"/>
                </a:solidFill>
              </a:rPr>
              <a:t>int</a:t>
            </a:r>
            <a:r>
              <a:rPr lang="zh-CN" altLang="en-US">
                <a:solidFill>
                  <a:srgbClr val="008000"/>
                </a:solidFill>
              </a:rPr>
              <a:t>型变量</a:t>
            </a:r>
            <a:r>
              <a:rPr lang="en-US" altLang="zh-CN">
                <a:solidFill>
                  <a:srgbClr val="008000"/>
                </a:solidFill>
              </a:rPr>
              <a:t>i</a:t>
            </a:r>
            <a:r>
              <a:rPr lang="zh-CN" altLang="en-US">
                <a:solidFill>
                  <a:srgbClr val="008000"/>
                </a:solidFill>
              </a:rPr>
              <a:t>和</a:t>
            </a:r>
            <a:r>
              <a:rPr lang="en-US" altLang="zh-CN">
                <a:solidFill>
                  <a:srgbClr val="008000"/>
                </a:solidFill>
              </a:rPr>
              <a:t>float</a:t>
            </a:r>
            <a:r>
              <a:rPr lang="zh-CN" altLang="en-US">
                <a:solidFill>
                  <a:srgbClr val="008000"/>
                </a:solidFill>
              </a:rPr>
              <a:t>型变量</a:t>
            </a:r>
            <a:r>
              <a:rPr lang="en-US" altLang="zh-CN">
                <a:solidFill>
                  <a:srgbClr val="008000"/>
                </a:solidFill>
              </a:rPr>
              <a:t>f</a:t>
            </a:r>
            <a:r>
              <a:rPr lang="zh-CN" altLang="en-US">
                <a:solidFill>
                  <a:srgbClr val="008000"/>
                </a:solidFill>
              </a:rPr>
              <a:t>的值按</a:t>
            </a:r>
            <a:r>
              <a:rPr lang="en-US" altLang="zh-CN">
                <a:solidFill>
                  <a:srgbClr val="008000"/>
                </a:solidFill>
              </a:rPr>
              <a:t>%d</a:t>
            </a:r>
            <a:r>
              <a:rPr lang="zh-CN" altLang="en-US">
                <a:solidFill>
                  <a:srgbClr val="008000"/>
                </a:solidFill>
              </a:rPr>
              <a:t>和</a:t>
            </a:r>
            <a:r>
              <a:rPr lang="en-US" altLang="zh-CN">
                <a:solidFill>
                  <a:srgbClr val="008000"/>
                </a:solidFill>
              </a:rPr>
              <a:t>%6.2f</a:t>
            </a:r>
            <a:r>
              <a:rPr lang="zh-CN" altLang="en-US">
                <a:solidFill>
                  <a:srgbClr val="008000"/>
                </a:solidFill>
              </a:rPr>
              <a:t>的格式输出到</a:t>
            </a:r>
            <a:r>
              <a:rPr lang="en-US" altLang="zh-CN">
                <a:solidFill>
                  <a:srgbClr val="008000"/>
                </a:solidFill>
              </a:rPr>
              <a:t>fp</a:t>
            </a:r>
            <a:r>
              <a:rPr lang="zh-CN" altLang="en-US">
                <a:solidFill>
                  <a:srgbClr val="008000"/>
                </a:solidFill>
              </a:rPr>
              <a:t>指向的文件中</a:t>
            </a:r>
            <a:endParaRPr lang="en-US" altLang="zh-CN">
              <a:solidFill>
                <a:srgbClr val="008000"/>
              </a:solidFill>
            </a:endParaRPr>
          </a:p>
        </p:txBody>
      </p:sp>
      <p:sp>
        <p:nvSpPr>
          <p:cNvPr id="9" name="矩形 8"/>
          <p:cNvSpPr/>
          <p:nvPr/>
        </p:nvSpPr>
        <p:spPr>
          <a:xfrm>
            <a:off x="3875422" y="3449954"/>
            <a:ext cx="4441155" cy="40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zh-CN" smtClean="0">
                <a:solidFill>
                  <a:schemeClr val="bg1"/>
                </a:solidFill>
              </a:rPr>
              <a:t>fscanf(</a:t>
            </a:r>
            <a:r>
              <a:rPr lang="zh-CN" altLang="en-US" smtClean="0">
                <a:solidFill>
                  <a:schemeClr val="bg1"/>
                </a:solidFill>
              </a:rPr>
              <a:t>文件指针</a:t>
            </a:r>
            <a:r>
              <a:rPr lang="en-US" altLang="zh-CN" smtClean="0">
                <a:solidFill>
                  <a:schemeClr val="bg1"/>
                </a:solidFill>
              </a:rPr>
              <a:t>, </a:t>
            </a:r>
            <a:r>
              <a:rPr lang="zh-CN" altLang="en-US" smtClean="0">
                <a:solidFill>
                  <a:schemeClr val="bg1"/>
                </a:solidFill>
              </a:rPr>
              <a:t>格式字符串</a:t>
            </a:r>
            <a:r>
              <a:rPr lang="en-US" altLang="zh-CN" smtClean="0">
                <a:solidFill>
                  <a:schemeClr val="bg1"/>
                </a:solidFill>
              </a:rPr>
              <a:t>, </a:t>
            </a:r>
            <a:r>
              <a:rPr lang="zh-CN" altLang="en-US" smtClean="0">
                <a:solidFill>
                  <a:schemeClr val="bg1"/>
                </a:solidFill>
              </a:rPr>
              <a:t>输出</a:t>
            </a:r>
            <a:r>
              <a:rPr lang="zh-CN" altLang="en-US">
                <a:solidFill>
                  <a:schemeClr val="bg1"/>
                </a:solidFill>
              </a:rPr>
              <a:t>表</a:t>
            </a:r>
            <a:r>
              <a:rPr lang="zh-CN" altLang="en-US" smtClean="0">
                <a:solidFill>
                  <a:schemeClr val="bg1"/>
                </a:solidFill>
              </a:rPr>
              <a:t>列</a:t>
            </a:r>
            <a:r>
              <a:rPr lang="en-US" altLang="zh-CN" smtClean="0">
                <a:solidFill>
                  <a:schemeClr val="bg1"/>
                </a:solidFill>
              </a:rPr>
              <a:t>);</a:t>
            </a:r>
            <a:endParaRPr lang="en-US" altLang="zh-CN">
              <a:solidFill>
                <a:schemeClr val="bg1"/>
              </a:solidFill>
            </a:endParaRPr>
          </a:p>
        </p:txBody>
      </p:sp>
      <p:sp>
        <p:nvSpPr>
          <p:cNvPr id="10" name="圆角矩形 9"/>
          <p:cNvSpPr/>
          <p:nvPr/>
        </p:nvSpPr>
        <p:spPr>
          <a:xfrm>
            <a:off x="927100" y="4656671"/>
            <a:ext cx="10522778" cy="887128"/>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algn="just">
              <a:lnSpc>
                <a:spcPct val="150000"/>
              </a:lnSpc>
              <a:defRPr/>
            </a:pPr>
            <a:r>
              <a:rPr lang="en-US" altLang="zh-CN">
                <a:solidFill>
                  <a:schemeClr val="tx1"/>
                </a:solidFill>
              </a:rPr>
              <a:t>fscanf (fp,″%d,%f″,&amp;i,&amp;</a:t>
            </a:r>
            <a:r>
              <a:rPr lang="en-US" altLang="zh-CN" smtClean="0">
                <a:solidFill>
                  <a:schemeClr val="tx1"/>
                </a:solidFill>
              </a:rPr>
              <a:t>f);</a:t>
            </a:r>
          </a:p>
          <a:p>
            <a:pPr algn="just">
              <a:lnSpc>
                <a:spcPct val="150000"/>
              </a:lnSpc>
              <a:defRPr/>
            </a:pPr>
            <a:r>
              <a:rPr lang="en-US" altLang="zh-CN" smtClean="0">
                <a:solidFill>
                  <a:srgbClr val="008000"/>
                </a:solidFill>
              </a:rPr>
              <a:t>//</a:t>
            </a:r>
            <a:r>
              <a:rPr lang="zh-CN" altLang="en-US" smtClean="0">
                <a:solidFill>
                  <a:srgbClr val="008000"/>
                </a:solidFill>
              </a:rPr>
              <a:t>磁盘文件</a:t>
            </a:r>
            <a:r>
              <a:rPr lang="zh-CN" altLang="en-US">
                <a:solidFill>
                  <a:srgbClr val="008000"/>
                </a:solidFill>
              </a:rPr>
              <a:t>上如果有字符“</a:t>
            </a:r>
            <a:r>
              <a:rPr lang="en-US" altLang="zh-CN" smtClean="0">
                <a:solidFill>
                  <a:srgbClr val="008000"/>
                </a:solidFill>
              </a:rPr>
              <a:t>3,4.5</a:t>
            </a:r>
            <a:r>
              <a:rPr lang="en-US" altLang="zh-CN">
                <a:solidFill>
                  <a:srgbClr val="008000"/>
                </a:solidFill>
              </a:rPr>
              <a:t>”</a:t>
            </a:r>
            <a:r>
              <a:rPr lang="zh-CN" altLang="en-US">
                <a:solidFill>
                  <a:srgbClr val="008000"/>
                </a:solidFill>
              </a:rPr>
              <a:t>，则</a:t>
            </a:r>
            <a:r>
              <a:rPr lang="zh-CN" altLang="en-US" smtClean="0">
                <a:solidFill>
                  <a:srgbClr val="008000"/>
                </a:solidFill>
              </a:rPr>
              <a:t>从中</a:t>
            </a:r>
            <a:r>
              <a:rPr lang="zh-CN" altLang="en-US">
                <a:solidFill>
                  <a:srgbClr val="008000"/>
                </a:solidFill>
              </a:rPr>
              <a:t>读取整数</a:t>
            </a:r>
            <a:r>
              <a:rPr lang="en-US" altLang="zh-CN">
                <a:solidFill>
                  <a:srgbClr val="008000"/>
                </a:solidFill>
              </a:rPr>
              <a:t>3</a:t>
            </a:r>
            <a:r>
              <a:rPr lang="zh-CN" altLang="en-US">
                <a:solidFill>
                  <a:srgbClr val="008000"/>
                </a:solidFill>
              </a:rPr>
              <a:t>送给整型变量</a:t>
            </a:r>
            <a:r>
              <a:rPr lang="en-US" altLang="zh-CN">
                <a:solidFill>
                  <a:srgbClr val="008000"/>
                </a:solidFill>
              </a:rPr>
              <a:t>i</a:t>
            </a:r>
            <a:r>
              <a:rPr lang="zh-CN" altLang="en-US">
                <a:solidFill>
                  <a:srgbClr val="008000"/>
                </a:solidFill>
              </a:rPr>
              <a:t>，读取实数</a:t>
            </a:r>
            <a:r>
              <a:rPr lang="en-US" altLang="zh-CN">
                <a:solidFill>
                  <a:srgbClr val="008000"/>
                </a:solidFill>
              </a:rPr>
              <a:t>4.5</a:t>
            </a:r>
            <a:r>
              <a:rPr lang="zh-CN" altLang="en-US">
                <a:solidFill>
                  <a:srgbClr val="008000"/>
                </a:solidFill>
              </a:rPr>
              <a:t>送给</a:t>
            </a:r>
            <a:r>
              <a:rPr lang="en-US" altLang="zh-CN">
                <a:solidFill>
                  <a:srgbClr val="008000"/>
                </a:solidFill>
              </a:rPr>
              <a:t>float</a:t>
            </a:r>
            <a:r>
              <a:rPr lang="zh-CN" altLang="en-US">
                <a:solidFill>
                  <a:srgbClr val="008000"/>
                </a:solidFill>
              </a:rPr>
              <a:t>型变量</a:t>
            </a:r>
            <a:r>
              <a:rPr lang="en-US" altLang="zh-CN">
                <a:solidFill>
                  <a:srgbClr val="008000"/>
                </a:solidFill>
              </a:rPr>
              <a:t>f</a:t>
            </a:r>
          </a:p>
        </p:txBody>
      </p:sp>
    </p:spTree>
    <p:extLst>
      <p:ext uri="{BB962C8B-B14F-4D97-AF65-F5344CB8AC3E}">
        <p14:creationId xmlns:p14="http://schemas.microsoft.com/office/powerpoint/2010/main" xmlns="" val="23261254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用二进制方式向文件读写一组数据</a:t>
            </a:r>
          </a:p>
        </p:txBody>
      </p:sp>
      <p:sp>
        <p:nvSpPr>
          <p:cNvPr id="6" name="MH_Desc_1"/>
          <p:cNvSpPr/>
          <p:nvPr>
            <p:custDataLst>
              <p:tags r:id="rId1"/>
            </p:custDataLst>
          </p:nvPr>
        </p:nvSpPr>
        <p:spPr>
          <a:xfrm>
            <a:off x="927100" y="1381329"/>
            <a:ext cx="10522778" cy="46417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a:solidFill>
                  <a:schemeClr val="tx1"/>
                </a:solidFill>
              </a:rPr>
              <a:t>C</a:t>
            </a:r>
            <a:r>
              <a:rPr lang="zh-CN" altLang="en-US">
                <a:solidFill>
                  <a:schemeClr val="tx1"/>
                </a:solidFill>
              </a:rPr>
              <a:t>语言允许用</a:t>
            </a:r>
            <a:r>
              <a:rPr lang="en-US" altLang="zh-CN">
                <a:solidFill>
                  <a:schemeClr val="tx1"/>
                </a:solidFill>
              </a:rPr>
              <a:t>fread</a:t>
            </a:r>
            <a:r>
              <a:rPr lang="zh-CN" altLang="en-US">
                <a:solidFill>
                  <a:schemeClr val="tx1"/>
                </a:solidFill>
              </a:rPr>
              <a:t>函数从文件中读一个数据块，用</a:t>
            </a:r>
            <a:r>
              <a:rPr lang="en-US" altLang="zh-CN">
                <a:solidFill>
                  <a:schemeClr val="tx1"/>
                </a:solidFill>
              </a:rPr>
              <a:t>fwrite</a:t>
            </a:r>
            <a:r>
              <a:rPr lang="zh-CN" altLang="en-US">
                <a:solidFill>
                  <a:schemeClr val="tx1"/>
                </a:solidFill>
              </a:rPr>
              <a:t>函数向文件写一个数据块。在读写时是以二进制形式进行的。在向磁盘写数据时，直接将内存中一组数据原封不动、不加转换地复制到磁盘文件上，在读入时也是将磁盘文件中若干字节的内容一批读入内存。</a:t>
            </a:r>
            <a:endParaRPr lang="en-US" altLang="zh-CN" smtClean="0">
              <a:solidFill>
                <a:schemeClr val="tx1"/>
              </a:solidFill>
            </a:endParaRPr>
          </a:p>
        </p:txBody>
      </p:sp>
      <p:sp>
        <p:nvSpPr>
          <p:cNvPr id="7" name="矩形 6"/>
          <p:cNvSpPr/>
          <p:nvPr/>
        </p:nvSpPr>
        <p:spPr>
          <a:xfrm>
            <a:off x="1022892" y="2804638"/>
            <a:ext cx="4441155" cy="40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zh-CN" smtClean="0">
                <a:solidFill>
                  <a:schemeClr val="bg1"/>
                </a:solidFill>
              </a:rPr>
              <a:t>fread(buffer, size, count, fp</a:t>
            </a:r>
            <a:r>
              <a:rPr lang="en-US" altLang="zh-CN">
                <a:solidFill>
                  <a:schemeClr val="bg1"/>
                </a:solidFill>
              </a:rPr>
              <a:t>);</a:t>
            </a:r>
          </a:p>
        </p:txBody>
      </p:sp>
      <p:sp>
        <p:nvSpPr>
          <p:cNvPr id="8" name="圆角矩形 7"/>
          <p:cNvSpPr/>
          <p:nvPr/>
        </p:nvSpPr>
        <p:spPr>
          <a:xfrm>
            <a:off x="1022891" y="4864153"/>
            <a:ext cx="10330909" cy="748703"/>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algn="just">
              <a:lnSpc>
                <a:spcPct val="150000"/>
              </a:lnSpc>
              <a:defRPr/>
            </a:pPr>
            <a:r>
              <a:rPr lang="en-US" altLang="zh-CN" smtClean="0">
                <a:solidFill>
                  <a:schemeClr val="tx1"/>
                </a:solidFill>
              </a:rPr>
              <a:t>float f[10];</a:t>
            </a:r>
          </a:p>
          <a:p>
            <a:pPr algn="just">
              <a:lnSpc>
                <a:spcPct val="150000"/>
              </a:lnSpc>
              <a:defRPr/>
            </a:pPr>
            <a:r>
              <a:rPr lang="en-US" altLang="zh-CN">
                <a:solidFill>
                  <a:schemeClr val="tx1"/>
                </a:solidFill>
              </a:rPr>
              <a:t>fread(f,4,10,fp);	</a:t>
            </a:r>
            <a:r>
              <a:rPr lang="en-US" altLang="zh-CN" smtClean="0">
                <a:solidFill>
                  <a:srgbClr val="008000"/>
                </a:solidFill>
              </a:rPr>
              <a:t>//</a:t>
            </a:r>
            <a:r>
              <a:rPr lang="zh-CN" altLang="en-US">
                <a:solidFill>
                  <a:srgbClr val="008000"/>
                </a:solidFill>
              </a:rPr>
              <a:t>从</a:t>
            </a:r>
            <a:r>
              <a:rPr lang="en-US" altLang="zh-CN">
                <a:solidFill>
                  <a:srgbClr val="008000"/>
                </a:solidFill>
              </a:rPr>
              <a:t>fp</a:t>
            </a:r>
            <a:r>
              <a:rPr lang="zh-CN" altLang="en-US">
                <a:solidFill>
                  <a:srgbClr val="008000"/>
                </a:solidFill>
              </a:rPr>
              <a:t>所指向的文件读入</a:t>
            </a:r>
            <a:r>
              <a:rPr lang="en-US" altLang="zh-CN">
                <a:solidFill>
                  <a:srgbClr val="008000"/>
                </a:solidFill>
              </a:rPr>
              <a:t>10</a:t>
            </a:r>
            <a:r>
              <a:rPr lang="zh-CN" altLang="en-US">
                <a:solidFill>
                  <a:srgbClr val="008000"/>
                </a:solidFill>
              </a:rPr>
              <a:t>个</a:t>
            </a:r>
            <a:r>
              <a:rPr lang="en-US" altLang="zh-CN">
                <a:solidFill>
                  <a:srgbClr val="008000"/>
                </a:solidFill>
              </a:rPr>
              <a:t>4</a:t>
            </a:r>
            <a:r>
              <a:rPr lang="zh-CN" altLang="en-US">
                <a:solidFill>
                  <a:srgbClr val="008000"/>
                </a:solidFill>
              </a:rPr>
              <a:t>个字节的数据，存储到数组</a:t>
            </a:r>
            <a:r>
              <a:rPr lang="en-US" altLang="zh-CN">
                <a:solidFill>
                  <a:srgbClr val="008000"/>
                </a:solidFill>
              </a:rPr>
              <a:t>f</a:t>
            </a:r>
            <a:r>
              <a:rPr lang="zh-CN" altLang="en-US">
                <a:solidFill>
                  <a:srgbClr val="008000"/>
                </a:solidFill>
              </a:rPr>
              <a:t>中</a:t>
            </a:r>
            <a:endParaRPr lang="en-US" altLang="zh-CN">
              <a:solidFill>
                <a:srgbClr val="008000"/>
              </a:solidFill>
            </a:endParaRPr>
          </a:p>
        </p:txBody>
      </p:sp>
      <p:sp>
        <p:nvSpPr>
          <p:cNvPr id="11" name="矩形 10"/>
          <p:cNvSpPr/>
          <p:nvPr/>
        </p:nvSpPr>
        <p:spPr>
          <a:xfrm>
            <a:off x="1022891" y="3341317"/>
            <a:ext cx="4441155" cy="40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zh-CN" smtClean="0">
                <a:solidFill>
                  <a:schemeClr val="bg1"/>
                </a:solidFill>
              </a:rPr>
              <a:t>fwrite(buffer, size, count, fp</a:t>
            </a:r>
            <a:r>
              <a:rPr lang="en-US" altLang="zh-CN">
                <a:solidFill>
                  <a:schemeClr val="bg1"/>
                </a:solidFill>
              </a:rPr>
              <a:t>);</a:t>
            </a:r>
          </a:p>
        </p:txBody>
      </p:sp>
      <p:sp>
        <p:nvSpPr>
          <p:cNvPr id="3" name="矩形 2"/>
          <p:cNvSpPr/>
          <p:nvPr/>
        </p:nvSpPr>
        <p:spPr>
          <a:xfrm>
            <a:off x="5559837" y="2804638"/>
            <a:ext cx="5793963" cy="1865126"/>
          </a:xfrm>
          <a:prstGeom prst="rect">
            <a:avLst/>
          </a:prstGeom>
          <a:solidFill>
            <a:schemeClr val="accent1">
              <a:lumMod val="20000"/>
              <a:lumOff val="80000"/>
            </a:schemeClr>
          </a:solidFill>
        </p:spPr>
        <p:txBody>
          <a:bodyPr wrap="square" lIns="72000" rIns="72000">
            <a:spAutoFit/>
          </a:bodyPr>
          <a:lstStyle/>
          <a:p>
            <a:pPr marL="893763" indent="-893763">
              <a:lnSpc>
                <a:spcPct val="120000"/>
              </a:lnSpc>
            </a:pPr>
            <a:r>
              <a:rPr lang="zh-CN" altLang="en-US" sz="1600"/>
              <a:t>buffer： </a:t>
            </a:r>
            <a:r>
              <a:rPr lang="en-US" altLang="zh-CN" sz="1600" smtClean="0"/>
              <a:t>	</a:t>
            </a:r>
            <a:r>
              <a:rPr lang="zh-CN" altLang="en-US" sz="1600" smtClean="0"/>
              <a:t>是</a:t>
            </a:r>
            <a:r>
              <a:rPr lang="zh-CN" altLang="en-US" sz="1600"/>
              <a:t>一个地址。对</a:t>
            </a:r>
            <a:r>
              <a:rPr lang="zh-CN" altLang="en-US" sz="1600" smtClean="0"/>
              <a:t>fread，</a:t>
            </a:r>
            <a:r>
              <a:rPr lang="zh-CN" altLang="en-US" sz="1600"/>
              <a:t>它是用来存放从文件读入的数据的存储区的地址。对</a:t>
            </a:r>
            <a:r>
              <a:rPr lang="zh-CN" altLang="en-US" sz="1600" smtClean="0"/>
              <a:t>fwrite，</a:t>
            </a:r>
            <a:r>
              <a:rPr lang="zh-CN" altLang="en-US" sz="1600"/>
              <a:t>是要把此地址开始的存储区中的数据向文件输出（以上指的是起始地址）。</a:t>
            </a:r>
          </a:p>
          <a:p>
            <a:pPr>
              <a:lnSpc>
                <a:spcPct val="120000"/>
              </a:lnSpc>
            </a:pPr>
            <a:r>
              <a:rPr lang="zh-CN" altLang="en-US" sz="1600" smtClean="0"/>
              <a:t>size</a:t>
            </a:r>
            <a:r>
              <a:rPr lang="zh-CN" altLang="en-US" sz="1600"/>
              <a:t>： </a:t>
            </a:r>
            <a:r>
              <a:rPr lang="en-US" altLang="zh-CN" sz="1600" smtClean="0"/>
              <a:t>	</a:t>
            </a:r>
            <a:r>
              <a:rPr lang="zh-CN" altLang="en-US" sz="1600" smtClean="0"/>
              <a:t>要</a:t>
            </a:r>
            <a:r>
              <a:rPr lang="zh-CN" altLang="en-US" sz="1600"/>
              <a:t>读写的字节数。</a:t>
            </a:r>
          </a:p>
          <a:p>
            <a:pPr>
              <a:lnSpc>
                <a:spcPct val="120000"/>
              </a:lnSpc>
            </a:pPr>
            <a:r>
              <a:rPr lang="zh-CN" altLang="en-US" sz="1600" smtClean="0"/>
              <a:t>count</a:t>
            </a:r>
            <a:r>
              <a:rPr lang="zh-CN" altLang="en-US" sz="1600"/>
              <a:t>： </a:t>
            </a:r>
            <a:r>
              <a:rPr lang="en-US" altLang="zh-CN" sz="1600" smtClean="0"/>
              <a:t>	</a:t>
            </a:r>
            <a:r>
              <a:rPr lang="zh-CN" altLang="en-US" sz="1600" smtClean="0"/>
              <a:t>要</a:t>
            </a:r>
            <a:r>
              <a:rPr lang="zh-CN" altLang="en-US" sz="1600"/>
              <a:t>读写多少个数据项(每个数据项长度为size)。</a:t>
            </a:r>
          </a:p>
          <a:p>
            <a:pPr>
              <a:lnSpc>
                <a:spcPct val="120000"/>
              </a:lnSpc>
            </a:pPr>
            <a:r>
              <a:rPr lang="zh-CN" altLang="en-US" sz="1600" smtClean="0"/>
              <a:t>fp</a:t>
            </a:r>
            <a:r>
              <a:rPr lang="zh-CN" altLang="en-US" sz="1600"/>
              <a:t>： </a:t>
            </a:r>
            <a:r>
              <a:rPr lang="en-US" altLang="zh-CN" sz="1600" smtClean="0"/>
              <a:t>	</a:t>
            </a:r>
            <a:r>
              <a:rPr lang="zh-CN" altLang="en-US" sz="1600" smtClean="0"/>
              <a:t>FILE</a:t>
            </a:r>
            <a:r>
              <a:rPr lang="zh-CN" altLang="en-US" sz="1600"/>
              <a:t>类型指针。</a:t>
            </a:r>
          </a:p>
        </p:txBody>
      </p:sp>
    </p:spTree>
    <p:extLst>
      <p:ext uri="{BB962C8B-B14F-4D97-AF65-F5344CB8AC3E}">
        <p14:creationId xmlns:p14="http://schemas.microsoft.com/office/powerpoint/2010/main" xmlns="" val="18748482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98859" y="224682"/>
            <a:ext cx="10515600" cy="1325563"/>
          </a:xfrm>
        </p:spPr>
        <p:txBody>
          <a:bodyPr/>
          <a:lstStyle/>
          <a:p>
            <a:r>
              <a:rPr lang="zh-CN" altLang="en-US"/>
              <a:t>怎样向文件读写一个字符串</a:t>
            </a:r>
          </a:p>
        </p:txBody>
      </p:sp>
      <p:sp>
        <p:nvSpPr>
          <p:cNvPr id="3" name="内容占位符 2"/>
          <p:cNvSpPr>
            <a:spLocks noGrp="1"/>
          </p:cNvSpPr>
          <p:nvPr>
            <p:ph idx="1"/>
          </p:nvPr>
        </p:nvSpPr>
        <p:spPr>
          <a:xfrm>
            <a:off x="401446" y="1211504"/>
            <a:ext cx="11457112" cy="604186"/>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10.4】</a:t>
            </a:r>
            <a:r>
              <a:rPr lang="zh-CN" altLang="en-US" sz="2000">
                <a:solidFill>
                  <a:schemeClr val="accent1"/>
                </a:solidFill>
              </a:rPr>
              <a:t>从键盘输入</a:t>
            </a:r>
            <a:r>
              <a:rPr lang="en-US" altLang="zh-CN" sz="2000">
                <a:solidFill>
                  <a:schemeClr val="accent1"/>
                </a:solidFill>
              </a:rPr>
              <a:t>10</a:t>
            </a:r>
            <a:r>
              <a:rPr lang="zh-CN" altLang="en-US" sz="2000">
                <a:solidFill>
                  <a:schemeClr val="accent1"/>
                </a:solidFill>
              </a:rPr>
              <a:t>个学生的有关数据，然后把它们转存到磁盘文件上去。 </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90473" y="1781438"/>
            <a:ext cx="11088614" cy="4659119"/>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lnSpc>
                <a:spcPct val="120000"/>
              </a:lnSpc>
            </a:pPr>
            <a:r>
              <a:rPr lang="en-US" altLang="zh-CN" sz="1400" smtClean="0"/>
              <a:t>#</a:t>
            </a:r>
            <a:r>
              <a:rPr lang="en-US" altLang="zh-CN" sz="1400"/>
              <a:t>include &lt;stdio.h&gt;</a:t>
            </a:r>
          </a:p>
          <a:p>
            <a:pPr defTabSz="363538">
              <a:lnSpc>
                <a:spcPct val="120000"/>
              </a:lnSpc>
            </a:pPr>
            <a:r>
              <a:rPr lang="en-US" altLang="zh-CN" sz="1400"/>
              <a:t>#define SIZE 10</a:t>
            </a:r>
          </a:p>
          <a:p>
            <a:pPr defTabSz="363538">
              <a:lnSpc>
                <a:spcPct val="120000"/>
              </a:lnSpc>
            </a:pPr>
            <a:r>
              <a:rPr lang="en-US" altLang="zh-CN" sz="1400"/>
              <a:t>struct Student_type</a:t>
            </a:r>
          </a:p>
          <a:p>
            <a:pPr defTabSz="363538">
              <a:lnSpc>
                <a:spcPct val="120000"/>
              </a:lnSpc>
            </a:pPr>
            <a:r>
              <a:rPr lang="en-US" altLang="zh-CN" sz="1400"/>
              <a:t>{	char name[10];</a:t>
            </a:r>
          </a:p>
          <a:p>
            <a:pPr defTabSz="363538">
              <a:lnSpc>
                <a:spcPct val="120000"/>
              </a:lnSpc>
            </a:pPr>
            <a:r>
              <a:rPr lang="en-US" altLang="zh-CN" sz="1400"/>
              <a:t>	int num;</a:t>
            </a:r>
          </a:p>
          <a:p>
            <a:pPr defTabSz="363538">
              <a:lnSpc>
                <a:spcPct val="120000"/>
              </a:lnSpc>
            </a:pPr>
            <a:r>
              <a:rPr lang="en-US" altLang="zh-CN" sz="1400"/>
              <a:t>	int age;</a:t>
            </a:r>
          </a:p>
          <a:p>
            <a:pPr defTabSz="363538">
              <a:lnSpc>
                <a:spcPct val="120000"/>
              </a:lnSpc>
            </a:pPr>
            <a:r>
              <a:rPr lang="en-US" altLang="zh-CN" sz="1400"/>
              <a:t>	char addr[15];</a:t>
            </a:r>
          </a:p>
          <a:p>
            <a:pPr defTabSz="363538">
              <a:lnSpc>
                <a:spcPct val="120000"/>
              </a:lnSpc>
            </a:pPr>
            <a:r>
              <a:rPr lang="en-US" altLang="zh-CN" sz="1400"/>
              <a:t>}stud[SIZE</a:t>
            </a:r>
            <a:r>
              <a:rPr lang="en-US" altLang="zh-CN" sz="1400" smtClean="0"/>
              <a:t>];	</a:t>
            </a:r>
            <a:r>
              <a:rPr lang="en-US" altLang="zh-CN" sz="1400" smtClean="0">
                <a:solidFill>
                  <a:srgbClr val="008000"/>
                </a:solidFill>
              </a:rPr>
              <a:t>//</a:t>
            </a:r>
            <a:r>
              <a:rPr lang="zh-CN" altLang="en-US" sz="1400">
                <a:solidFill>
                  <a:srgbClr val="008000"/>
                </a:solidFill>
              </a:rPr>
              <a:t>定义全局结构体数组</a:t>
            </a:r>
            <a:r>
              <a:rPr lang="en-US" altLang="zh-CN" sz="1400">
                <a:solidFill>
                  <a:srgbClr val="008000"/>
                </a:solidFill>
              </a:rPr>
              <a:t>stud</a:t>
            </a:r>
            <a:r>
              <a:rPr lang="zh-CN" altLang="en-US" sz="1400">
                <a:solidFill>
                  <a:srgbClr val="008000"/>
                </a:solidFill>
              </a:rPr>
              <a:t>，包含</a:t>
            </a:r>
            <a:r>
              <a:rPr lang="en-US" altLang="zh-CN" sz="1400">
                <a:solidFill>
                  <a:srgbClr val="008000"/>
                </a:solidFill>
              </a:rPr>
              <a:t>10</a:t>
            </a:r>
            <a:r>
              <a:rPr lang="zh-CN" altLang="en-US" sz="1400">
                <a:solidFill>
                  <a:srgbClr val="008000"/>
                </a:solidFill>
              </a:rPr>
              <a:t>个学生数据</a:t>
            </a:r>
          </a:p>
          <a:p>
            <a:pPr defTabSz="363538">
              <a:lnSpc>
                <a:spcPct val="120000"/>
              </a:lnSpc>
            </a:pPr>
            <a:endParaRPr lang="zh-CN" altLang="en-US" sz="1400"/>
          </a:p>
          <a:p>
            <a:pPr defTabSz="363538">
              <a:lnSpc>
                <a:spcPct val="120000"/>
              </a:lnSpc>
            </a:pPr>
            <a:r>
              <a:rPr lang="en-US" altLang="zh-CN" sz="1400"/>
              <a:t>void save</a:t>
            </a:r>
            <a:r>
              <a:rPr lang="en-US" altLang="zh-CN" sz="1400" smtClean="0"/>
              <a:t>()	</a:t>
            </a:r>
            <a:r>
              <a:rPr lang="en-US" altLang="zh-CN" sz="1400">
                <a:solidFill>
                  <a:srgbClr val="008000"/>
                </a:solidFill>
              </a:rPr>
              <a:t>//</a:t>
            </a:r>
            <a:r>
              <a:rPr lang="zh-CN" altLang="en-US" sz="1400">
                <a:solidFill>
                  <a:srgbClr val="008000"/>
                </a:solidFill>
              </a:rPr>
              <a:t>定义函数</a:t>
            </a:r>
            <a:r>
              <a:rPr lang="en-US" altLang="zh-CN" sz="1400">
                <a:solidFill>
                  <a:srgbClr val="008000"/>
                </a:solidFill>
              </a:rPr>
              <a:t>save</a:t>
            </a:r>
            <a:r>
              <a:rPr lang="zh-CN" altLang="en-US" sz="1400">
                <a:solidFill>
                  <a:srgbClr val="008000"/>
                </a:solidFill>
              </a:rPr>
              <a:t>，向文件输出</a:t>
            </a:r>
            <a:r>
              <a:rPr lang="en-US" altLang="zh-CN" sz="1400">
                <a:solidFill>
                  <a:srgbClr val="008000"/>
                </a:solidFill>
              </a:rPr>
              <a:t>SIZE</a:t>
            </a:r>
            <a:r>
              <a:rPr lang="zh-CN" altLang="en-US" sz="1400">
                <a:solidFill>
                  <a:srgbClr val="008000"/>
                </a:solidFill>
              </a:rPr>
              <a:t>个学生的数据</a:t>
            </a:r>
          </a:p>
          <a:p>
            <a:pPr defTabSz="363538">
              <a:lnSpc>
                <a:spcPct val="120000"/>
              </a:lnSpc>
            </a:pPr>
            <a:r>
              <a:rPr lang="en-US" altLang="zh-CN" sz="1400"/>
              <a:t>{	</a:t>
            </a:r>
            <a:r>
              <a:rPr lang="en-US" altLang="zh-CN" sz="1400" smtClean="0">
                <a:solidFill>
                  <a:schemeClr val="accent6"/>
                </a:solidFill>
              </a:rPr>
              <a:t>FILE *</a:t>
            </a:r>
            <a:r>
              <a:rPr lang="en-US" altLang="zh-CN" sz="1400">
                <a:solidFill>
                  <a:schemeClr val="accent6"/>
                </a:solidFill>
              </a:rPr>
              <a:t>fp;</a:t>
            </a:r>
          </a:p>
          <a:p>
            <a:pPr defTabSz="363538">
              <a:lnSpc>
                <a:spcPct val="120000"/>
              </a:lnSpc>
            </a:pPr>
            <a:r>
              <a:rPr lang="en-US" altLang="zh-CN" sz="1400"/>
              <a:t>	int i;</a:t>
            </a:r>
          </a:p>
          <a:p>
            <a:pPr defTabSz="363538">
              <a:lnSpc>
                <a:spcPct val="120000"/>
              </a:lnSpc>
            </a:pPr>
            <a:r>
              <a:rPr lang="en-US" altLang="zh-CN" sz="1400"/>
              <a:t>	</a:t>
            </a:r>
            <a:r>
              <a:rPr lang="en-US" altLang="zh-CN" sz="1400">
                <a:solidFill>
                  <a:schemeClr val="accent6"/>
                </a:solidFill>
              </a:rPr>
              <a:t>if((fp=fopen("stu.dat","wb"))==NULL</a:t>
            </a:r>
            <a:r>
              <a:rPr lang="en-US" altLang="zh-CN" sz="1400" smtClean="0">
                <a:solidFill>
                  <a:schemeClr val="accent6"/>
                </a:solidFill>
              </a:rPr>
              <a:t>)</a:t>
            </a:r>
            <a:r>
              <a:rPr lang="en-US" altLang="zh-CN" sz="1400" smtClean="0"/>
              <a:t>	</a:t>
            </a:r>
            <a:r>
              <a:rPr lang="en-US" altLang="zh-CN" sz="1400">
                <a:solidFill>
                  <a:srgbClr val="008000"/>
                </a:solidFill>
              </a:rPr>
              <a:t>//</a:t>
            </a:r>
            <a:r>
              <a:rPr lang="zh-CN" altLang="en-US" sz="1400">
                <a:solidFill>
                  <a:srgbClr val="008000"/>
                </a:solidFill>
              </a:rPr>
              <a:t>打开输出文件</a:t>
            </a:r>
            <a:r>
              <a:rPr lang="en-US" altLang="zh-CN" sz="1400">
                <a:solidFill>
                  <a:srgbClr val="008000"/>
                </a:solidFill>
              </a:rPr>
              <a:t>stu.dat</a:t>
            </a:r>
          </a:p>
          <a:p>
            <a:pPr defTabSz="363538">
              <a:lnSpc>
                <a:spcPct val="120000"/>
              </a:lnSpc>
            </a:pPr>
            <a:r>
              <a:rPr lang="en-US" altLang="zh-CN" sz="1400"/>
              <a:t>	{	printf("cannot open file\n");</a:t>
            </a:r>
          </a:p>
          <a:p>
            <a:pPr defTabSz="363538">
              <a:lnSpc>
                <a:spcPct val="120000"/>
              </a:lnSpc>
            </a:pPr>
            <a:r>
              <a:rPr lang="en-US" altLang="zh-CN" sz="1400"/>
              <a:t>		return;</a:t>
            </a:r>
          </a:p>
          <a:p>
            <a:pPr defTabSz="363538">
              <a:lnSpc>
                <a:spcPct val="120000"/>
              </a:lnSpc>
            </a:pPr>
            <a:r>
              <a:rPr lang="en-US" altLang="zh-CN" sz="1400"/>
              <a:t>	}</a:t>
            </a:r>
          </a:p>
          <a:p>
            <a:pPr defTabSz="363538">
              <a:lnSpc>
                <a:spcPct val="120000"/>
              </a:lnSpc>
            </a:pPr>
            <a:r>
              <a:rPr lang="en-US" altLang="zh-CN" sz="1400"/>
              <a:t>	for(i=0;i&lt;SIZE;i++)</a:t>
            </a:r>
          </a:p>
          <a:p>
            <a:pPr defTabSz="363538">
              <a:lnSpc>
                <a:spcPct val="120000"/>
              </a:lnSpc>
            </a:pPr>
            <a:r>
              <a:rPr lang="en-US" altLang="zh-CN" sz="1400"/>
              <a:t>		if(</a:t>
            </a:r>
            <a:r>
              <a:rPr lang="en-US" altLang="zh-CN" sz="1400">
                <a:solidFill>
                  <a:schemeClr val="accent6"/>
                </a:solidFill>
              </a:rPr>
              <a:t>fwrite(&amp;stud[i],sizeof(struct Student_type),1,fp)!=1</a:t>
            </a:r>
            <a:r>
              <a:rPr lang="en-US" altLang="zh-CN" sz="1400"/>
              <a:t>)</a:t>
            </a:r>
          </a:p>
          <a:p>
            <a:pPr defTabSz="363538">
              <a:lnSpc>
                <a:spcPct val="120000"/>
              </a:lnSpc>
            </a:pPr>
            <a:r>
              <a:rPr lang="en-US" altLang="zh-CN" sz="1400"/>
              <a:t>			printf("file write error\n");</a:t>
            </a:r>
          </a:p>
          <a:p>
            <a:pPr defTabSz="363538">
              <a:lnSpc>
                <a:spcPct val="120000"/>
              </a:lnSpc>
            </a:pPr>
            <a:r>
              <a:rPr lang="en-US" altLang="zh-CN" sz="1400"/>
              <a:t>	</a:t>
            </a:r>
            <a:r>
              <a:rPr lang="en-US" altLang="zh-CN" sz="1400">
                <a:solidFill>
                  <a:schemeClr val="accent6"/>
                </a:solidFill>
              </a:rPr>
              <a:t>fclose(fp);</a:t>
            </a:r>
          </a:p>
          <a:p>
            <a:pPr defTabSz="363538">
              <a:lnSpc>
                <a:spcPct val="120000"/>
              </a:lnSpc>
            </a:pPr>
            <a:r>
              <a:rPr lang="en-US" altLang="zh-CN" sz="1400"/>
              <a:t>}</a:t>
            </a:r>
          </a:p>
          <a:p>
            <a:pPr defTabSz="363538">
              <a:lnSpc>
                <a:spcPct val="120000"/>
              </a:lnSpc>
            </a:pPr>
            <a:endParaRPr lang="en-US" altLang="zh-CN" sz="1400"/>
          </a:p>
          <a:p>
            <a:pPr defTabSz="363538">
              <a:lnSpc>
                <a:spcPct val="120000"/>
              </a:lnSpc>
            </a:pPr>
            <a:r>
              <a:rPr lang="en-US" altLang="zh-CN" sz="1400"/>
              <a:t>int main()</a:t>
            </a:r>
          </a:p>
          <a:p>
            <a:pPr defTabSz="363538">
              <a:lnSpc>
                <a:spcPct val="120000"/>
              </a:lnSpc>
            </a:pPr>
            <a:r>
              <a:rPr lang="en-US" altLang="zh-CN" sz="1400"/>
              <a:t>{	int i;</a:t>
            </a:r>
          </a:p>
          <a:p>
            <a:pPr defTabSz="363538">
              <a:lnSpc>
                <a:spcPct val="120000"/>
              </a:lnSpc>
            </a:pPr>
            <a:r>
              <a:rPr lang="en-US" altLang="zh-CN" sz="1400"/>
              <a:t>	printf("Please enter data of students:\n");</a:t>
            </a:r>
          </a:p>
          <a:p>
            <a:pPr defTabSz="363538">
              <a:lnSpc>
                <a:spcPct val="120000"/>
              </a:lnSpc>
            </a:pPr>
            <a:r>
              <a:rPr lang="en-US" altLang="zh-CN" sz="1400"/>
              <a:t>	for(i=0;i&lt;SIZE;i++) </a:t>
            </a:r>
          </a:p>
          <a:p>
            <a:pPr defTabSz="363538">
              <a:lnSpc>
                <a:spcPct val="120000"/>
              </a:lnSpc>
            </a:pPr>
            <a:r>
              <a:rPr lang="en-US" altLang="zh-CN" sz="1400" smtClean="0"/>
              <a:t>	</a:t>
            </a:r>
            <a:r>
              <a:rPr lang="en-US" altLang="zh-CN" sz="1400">
                <a:solidFill>
                  <a:srgbClr val="008000"/>
                </a:solidFill>
              </a:rPr>
              <a:t>//</a:t>
            </a:r>
            <a:r>
              <a:rPr lang="zh-CN" altLang="en-US" sz="1400">
                <a:solidFill>
                  <a:srgbClr val="008000"/>
                </a:solidFill>
              </a:rPr>
              <a:t>输入</a:t>
            </a:r>
            <a:r>
              <a:rPr lang="en-US" altLang="zh-CN" sz="1400">
                <a:solidFill>
                  <a:srgbClr val="008000"/>
                </a:solidFill>
              </a:rPr>
              <a:t>SIZE</a:t>
            </a:r>
            <a:r>
              <a:rPr lang="zh-CN" altLang="en-US" sz="1400">
                <a:solidFill>
                  <a:srgbClr val="008000"/>
                </a:solidFill>
              </a:rPr>
              <a:t>个学生的数据，存放在数组</a:t>
            </a:r>
            <a:r>
              <a:rPr lang="en-US" altLang="zh-CN" sz="1400">
                <a:solidFill>
                  <a:srgbClr val="008000"/>
                </a:solidFill>
              </a:rPr>
              <a:t>stud</a:t>
            </a:r>
            <a:r>
              <a:rPr lang="zh-CN" altLang="en-US" sz="1400">
                <a:solidFill>
                  <a:srgbClr val="008000"/>
                </a:solidFill>
              </a:rPr>
              <a:t>中</a:t>
            </a:r>
          </a:p>
          <a:p>
            <a:pPr defTabSz="363538">
              <a:lnSpc>
                <a:spcPct val="120000"/>
              </a:lnSpc>
            </a:pPr>
            <a:r>
              <a:rPr lang="zh-CN" altLang="en-US" sz="1400"/>
              <a:t>	</a:t>
            </a:r>
            <a:r>
              <a:rPr lang="en-US" altLang="zh-CN" sz="1400"/>
              <a:t>scanf("%s%d%d%s",stud[i].name,&amp;stud[i].num</a:t>
            </a:r>
            <a:r>
              <a:rPr lang="en-US" altLang="zh-CN" sz="1400" smtClean="0"/>
              <a:t>,</a:t>
            </a:r>
          </a:p>
          <a:p>
            <a:pPr defTabSz="363538">
              <a:lnSpc>
                <a:spcPct val="120000"/>
              </a:lnSpc>
            </a:pPr>
            <a:r>
              <a:rPr lang="en-US" altLang="zh-CN" sz="1400"/>
              <a:t>	</a:t>
            </a:r>
            <a:r>
              <a:rPr lang="en-US" altLang="zh-CN" sz="1400" smtClean="0"/>
              <a:t>	&amp;</a:t>
            </a:r>
            <a:r>
              <a:rPr lang="en-US" altLang="zh-CN" sz="1400"/>
              <a:t>stud[i].age,stud[i].addr);</a:t>
            </a:r>
          </a:p>
          <a:p>
            <a:pPr defTabSz="363538">
              <a:lnSpc>
                <a:spcPct val="120000"/>
              </a:lnSpc>
            </a:pPr>
            <a:r>
              <a:rPr lang="en-US" altLang="zh-CN" sz="1400"/>
              <a:t>	save();</a:t>
            </a:r>
          </a:p>
          <a:p>
            <a:pPr defTabSz="363538">
              <a:lnSpc>
                <a:spcPct val="120000"/>
              </a:lnSpc>
            </a:pPr>
            <a:r>
              <a:rPr lang="en-US" altLang="zh-CN" sz="1400"/>
              <a:t>	return 0;</a:t>
            </a:r>
          </a:p>
          <a:p>
            <a:pPr defTabSz="363538">
              <a:lnSpc>
                <a:spcPct val="120000"/>
              </a:lnSpc>
            </a:pPr>
            <a:r>
              <a:rPr lang="en-US" altLang="zh-CN" sz="1400"/>
              <a:t>}</a:t>
            </a:r>
            <a:endParaRPr lang="en-US" altLang="zh-CN" sz="1400" b="1" dirty="0">
              <a:solidFill>
                <a:srgbClr val="FF0000"/>
              </a:solidFill>
            </a:endParaRPr>
          </a:p>
        </p:txBody>
      </p:sp>
      <p:cxnSp>
        <p:nvCxnSpPr>
          <p:cNvPr id="12" name="直接连接符 11">
            <a:extLst>
              <a:ext uri="{FF2B5EF4-FFF2-40B4-BE49-F238E27FC236}">
                <a16:creationId xmlns:a16="http://schemas.microsoft.com/office/drawing/2014/main" xmlns="" id="{48EC88E4-3DEA-4882-A2F7-2A2472A7E690}"/>
              </a:ext>
            </a:extLst>
          </p:cNvPr>
          <p:cNvCxnSpPr>
            <a:cxnSpLocks/>
          </p:cNvCxnSpPr>
          <p:nvPr/>
        </p:nvCxnSpPr>
        <p:spPr>
          <a:xfrm>
            <a:off x="5913516" y="1781438"/>
            <a:ext cx="0" cy="4659119"/>
          </a:xfrm>
          <a:prstGeom prst="line">
            <a:avLst/>
          </a:prstGeom>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a16="http://schemas.microsoft.com/office/drawing/2014/main" xmlns="" id="{45C967AF-3871-4AAE-A875-A638B32B1FA1}"/>
              </a:ext>
            </a:extLst>
          </p:cNvPr>
          <p:cNvGrpSpPr/>
          <p:nvPr/>
        </p:nvGrpSpPr>
        <p:grpSpPr>
          <a:xfrm>
            <a:off x="5750768" y="2434847"/>
            <a:ext cx="325496" cy="260107"/>
            <a:chOff x="5926033" y="1926699"/>
            <a:chExt cx="325496" cy="260107"/>
          </a:xfrm>
        </p:grpSpPr>
        <p:sp>
          <p:nvSpPr>
            <p:cNvPr id="14"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5"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6"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7"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8"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9"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0" name="组合 19">
            <a:extLst>
              <a:ext uri="{FF2B5EF4-FFF2-40B4-BE49-F238E27FC236}">
                <a16:creationId xmlns:a16="http://schemas.microsoft.com/office/drawing/2014/main" xmlns="" id="{B236A711-9DB9-47FD-9B2E-498AAC59691E}"/>
              </a:ext>
            </a:extLst>
          </p:cNvPr>
          <p:cNvGrpSpPr/>
          <p:nvPr/>
        </p:nvGrpSpPr>
        <p:grpSpPr>
          <a:xfrm>
            <a:off x="5750768" y="5430232"/>
            <a:ext cx="325496" cy="260106"/>
            <a:chOff x="5926033" y="5434781"/>
            <a:chExt cx="325496" cy="260106"/>
          </a:xfrm>
        </p:grpSpPr>
        <p:sp>
          <p:nvSpPr>
            <p:cNvPr id="21"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pic>
        <p:nvPicPr>
          <p:cNvPr id="5" name="图片 4"/>
          <p:cNvPicPr>
            <a:picLocks noChangeAspect="1"/>
          </p:cNvPicPr>
          <p:nvPr/>
        </p:nvPicPr>
        <p:blipFill>
          <a:blip r:embed="rId15" cstate="print"/>
          <a:stretch>
            <a:fillRect/>
          </a:stretch>
        </p:blipFill>
        <p:spPr>
          <a:xfrm>
            <a:off x="9027237" y="4834185"/>
            <a:ext cx="2872253" cy="1820663"/>
          </a:xfrm>
          <a:prstGeom prst="rect">
            <a:avLst/>
          </a:prstGeom>
        </p:spPr>
      </p:pic>
    </p:spTree>
    <p:extLst>
      <p:ext uri="{BB962C8B-B14F-4D97-AF65-F5344CB8AC3E}">
        <p14:creationId xmlns:p14="http://schemas.microsoft.com/office/powerpoint/2010/main" xmlns="" val="3344245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781185" y="1250166"/>
            <a:ext cx="10522778" cy="427514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文件有不同的类型，在程序设计中，主要用到两种文件： </a:t>
            </a:r>
          </a:p>
          <a:p>
            <a:pPr algn="just">
              <a:lnSpc>
                <a:spcPct val="150000"/>
              </a:lnSpc>
              <a:defRPr/>
            </a:pPr>
            <a:r>
              <a:rPr lang="en-US" altLang="zh-CN" smtClean="0">
                <a:solidFill>
                  <a:schemeClr val="tx1"/>
                </a:solidFill>
              </a:rPr>
              <a:t>(</a:t>
            </a:r>
            <a:r>
              <a:rPr lang="en-US" altLang="zh-CN">
                <a:solidFill>
                  <a:schemeClr val="tx1"/>
                </a:solidFill>
              </a:rPr>
              <a:t>1) </a:t>
            </a:r>
            <a:r>
              <a:rPr lang="zh-CN" altLang="en-US" b="1">
                <a:solidFill>
                  <a:schemeClr val="tx1"/>
                </a:solidFill>
              </a:rPr>
              <a:t>程序文件</a:t>
            </a:r>
            <a:r>
              <a:rPr lang="zh-CN" altLang="en-US">
                <a:solidFill>
                  <a:schemeClr val="tx1"/>
                </a:solidFill>
              </a:rPr>
              <a:t>。包括源程序文件</a:t>
            </a:r>
            <a:r>
              <a:rPr lang="en-US" altLang="zh-CN">
                <a:solidFill>
                  <a:schemeClr val="tx1"/>
                </a:solidFill>
              </a:rPr>
              <a:t>(</a:t>
            </a:r>
            <a:r>
              <a:rPr lang="zh-CN" altLang="en-US">
                <a:solidFill>
                  <a:schemeClr val="tx1"/>
                </a:solidFill>
              </a:rPr>
              <a:t>后缀为</a:t>
            </a:r>
            <a:r>
              <a:rPr lang="en-US" altLang="zh-CN">
                <a:solidFill>
                  <a:schemeClr val="tx1"/>
                </a:solidFill>
              </a:rPr>
              <a:t>.c)</a:t>
            </a:r>
            <a:r>
              <a:rPr lang="zh-CN" altLang="en-US">
                <a:solidFill>
                  <a:schemeClr val="tx1"/>
                </a:solidFill>
              </a:rPr>
              <a:t>、目标文件</a:t>
            </a:r>
            <a:r>
              <a:rPr lang="en-US" altLang="zh-CN">
                <a:solidFill>
                  <a:schemeClr val="tx1"/>
                </a:solidFill>
              </a:rPr>
              <a:t>(</a:t>
            </a:r>
            <a:r>
              <a:rPr lang="zh-CN" altLang="en-US">
                <a:solidFill>
                  <a:schemeClr val="tx1"/>
                </a:solidFill>
              </a:rPr>
              <a:t>后缀为</a:t>
            </a:r>
            <a:r>
              <a:rPr lang="en-US" altLang="zh-CN">
                <a:solidFill>
                  <a:schemeClr val="tx1"/>
                </a:solidFill>
              </a:rPr>
              <a:t>.obj)</a:t>
            </a:r>
            <a:r>
              <a:rPr lang="zh-CN" altLang="en-US">
                <a:solidFill>
                  <a:schemeClr val="tx1"/>
                </a:solidFill>
              </a:rPr>
              <a:t>、可执行文件</a:t>
            </a:r>
            <a:r>
              <a:rPr lang="en-US" altLang="zh-CN">
                <a:solidFill>
                  <a:schemeClr val="tx1"/>
                </a:solidFill>
              </a:rPr>
              <a:t>(</a:t>
            </a:r>
            <a:r>
              <a:rPr lang="zh-CN" altLang="en-US">
                <a:solidFill>
                  <a:schemeClr val="tx1"/>
                </a:solidFill>
              </a:rPr>
              <a:t>后缀为</a:t>
            </a:r>
            <a:r>
              <a:rPr lang="en-US" altLang="zh-CN">
                <a:solidFill>
                  <a:schemeClr val="tx1"/>
                </a:solidFill>
              </a:rPr>
              <a:t>.exe)</a:t>
            </a:r>
            <a:r>
              <a:rPr lang="zh-CN" altLang="en-US">
                <a:solidFill>
                  <a:schemeClr val="tx1"/>
                </a:solidFill>
              </a:rPr>
              <a:t>等。这种文件的内容是程序代码。</a:t>
            </a:r>
          </a:p>
          <a:p>
            <a:pPr algn="just">
              <a:lnSpc>
                <a:spcPct val="150000"/>
              </a:lnSpc>
              <a:defRPr/>
            </a:pPr>
            <a:r>
              <a:rPr lang="en-US" altLang="zh-CN" smtClean="0">
                <a:solidFill>
                  <a:schemeClr val="tx1"/>
                </a:solidFill>
              </a:rPr>
              <a:t>(</a:t>
            </a:r>
            <a:r>
              <a:rPr lang="en-US" altLang="zh-CN">
                <a:solidFill>
                  <a:schemeClr val="tx1"/>
                </a:solidFill>
              </a:rPr>
              <a:t>2) </a:t>
            </a:r>
            <a:r>
              <a:rPr lang="zh-CN" altLang="en-US" b="1">
                <a:solidFill>
                  <a:schemeClr val="tx1"/>
                </a:solidFill>
              </a:rPr>
              <a:t>数据文件</a:t>
            </a:r>
            <a:r>
              <a:rPr lang="zh-CN" altLang="en-US">
                <a:solidFill>
                  <a:schemeClr val="tx1"/>
                </a:solidFill>
              </a:rPr>
              <a:t>。文件的内容不是程序，而是供程序运行时读写的数据，如在程序运行过程中输出到磁盘</a:t>
            </a:r>
            <a:r>
              <a:rPr lang="en-US" altLang="zh-CN">
                <a:solidFill>
                  <a:schemeClr val="tx1"/>
                </a:solidFill>
              </a:rPr>
              <a:t>(</a:t>
            </a:r>
            <a:r>
              <a:rPr lang="zh-CN" altLang="en-US">
                <a:solidFill>
                  <a:schemeClr val="tx1"/>
                </a:solidFill>
              </a:rPr>
              <a:t>或其他外部设备</a:t>
            </a:r>
            <a:r>
              <a:rPr lang="en-US" altLang="zh-CN">
                <a:solidFill>
                  <a:schemeClr val="tx1"/>
                </a:solidFill>
              </a:rPr>
              <a:t>)</a:t>
            </a:r>
            <a:r>
              <a:rPr lang="zh-CN" altLang="en-US">
                <a:solidFill>
                  <a:schemeClr val="tx1"/>
                </a:solidFill>
              </a:rPr>
              <a:t>的数据，或在程序运行过程中供读入的数据。如一批学生的成绩数据、货物交易的数据等</a:t>
            </a:r>
            <a:r>
              <a:rPr lang="zh-CN" altLang="en-US" smtClean="0">
                <a:solidFill>
                  <a:schemeClr val="tx1"/>
                </a:solidFill>
              </a:rPr>
              <a:t>。</a:t>
            </a:r>
            <a:endParaRPr lang="en-US" altLang="zh-CN" smtClean="0">
              <a:solidFill>
                <a:schemeClr val="tx1"/>
              </a:solidFill>
            </a:endParaRPr>
          </a:p>
          <a:p>
            <a:pPr algn="just">
              <a:lnSpc>
                <a:spcPct val="150000"/>
              </a:lnSpc>
              <a:defRPr/>
            </a:pPr>
            <a:endParaRPr lang="en-US" altLang="zh-CN" smtClean="0">
              <a:solidFill>
                <a:schemeClr val="tx1"/>
              </a:solidFill>
            </a:endParaRPr>
          </a:p>
          <a:p>
            <a:pPr algn="just">
              <a:lnSpc>
                <a:spcPct val="150000"/>
              </a:lnSpc>
              <a:defRPr/>
            </a:pPr>
            <a:r>
              <a:rPr lang="zh-CN" altLang="en-US">
                <a:solidFill>
                  <a:schemeClr val="tx1"/>
                </a:solidFill>
              </a:rPr>
              <a:t>为了简化用户对输入输出设备的操作，使用户不必去区分各种输入输出设备之间的区别，</a:t>
            </a:r>
            <a:r>
              <a:rPr lang="zh-CN" altLang="en-US" b="1">
                <a:solidFill>
                  <a:schemeClr val="tx1"/>
                </a:solidFill>
              </a:rPr>
              <a:t>操作系统把各种设备都统一作为文件来处理</a:t>
            </a:r>
            <a:r>
              <a:rPr lang="zh-CN" altLang="en-US">
                <a:solidFill>
                  <a:schemeClr val="tx1"/>
                </a:solidFill>
              </a:rPr>
              <a:t>。从操作系统的角度看，每一个与主机相连的输入输出设备都看作一个文件。例如，终端键盘是输入文件，显示屏和打印机是输出文件。</a:t>
            </a:r>
            <a:endParaRPr lang="en-US" altLang="zh-CN">
              <a:solidFill>
                <a:schemeClr val="tx1"/>
              </a:solidFill>
            </a:endParaRPr>
          </a:p>
        </p:txBody>
      </p:sp>
      <p:sp>
        <p:nvSpPr>
          <p:cNvPr id="2" name="标题 1"/>
          <p:cNvSpPr>
            <a:spLocks noGrp="1"/>
          </p:cNvSpPr>
          <p:nvPr>
            <p:ph type="title"/>
          </p:nvPr>
        </p:nvSpPr>
        <p:spPr>
          <a:xfrm>
            <a:off x="702013" y="150954"/>
            <a:ext cx="10515600" cy="1325563"/>
          </a:xfrm>
        </p:spPr>
        <p:txBody>
          <a:bodyPr/>
          <a:lstStyle/>
          <a:p>
            <a:r>
              <a:rPr lang="zh-CN" altLang="en-US"/>
              <a:t>什么是文件</a:t>
            </a:r>
          </a:p>
        </p:txBody>
      </p:sp>
    </p:spTree>
    <p:extLst>
      <p:ext uri="{BB962C8B-B14F-4D97-AF65-F5344CB8AC3E}">
        <p14:creationId xmlns:p14="http://schemas.microsoft.com/office/powerpoint/2010/main" xmlns="" val="30349485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0473" y="936379"/>
            <a:ext cx="4508910" cy="1910338"/>
          </a:xfrm>
        </p:spPr>
        <p:txBody>
          <a:bodyPr>
            <a:noAutofit/>
          </a:bodyPr>
          <a:lstStyle/>
          <a:p>
            <a:pPr marL="88900" indent="-88900">
              <a:lnSpc>
                <a:spcPct val="120000"/>
              </a:lnSpc>
              <a:buNone/>
            </a:pPr>
            <a:r>
              <a:rPr lang="en-US" altLang="zh-CN" sz="2000">
                <a:solidFill>
                  <a:schemeClr val="accent1"/>
                </a:solidFill>
              </a:rPr>
              <a:t>【</a:t>
            </a:r>
            <a:r>
              <a:rPr lang="zh-CN" altLang="en-US" sz="2000">
                <a:solidFill>
                  <a:schemeClr val="accent1"/>
                </a:solidFill>
              </a:rPr>
              <a:t>例</a:t>
            </a:r>
            <a:r>
              <a:rPr lang="en-US" altLang="zh-CN" sz="2000">
                <a:solidFill>
                  <a:schemeClr val="accent1"/>
                </a:solidFill>
              </a:rPr>
              <a:t>10.4】</a:t>
            </a:r>
            <a:r>
              <a:rPr lang="zh-CN" altLang="en-US" sz="2000">
                <a:solidFill>
                  <a:schemeClr val="accent1"/>
                </a:solidFill>
              </a:rPr>
              <a:t>从键盘输入</a:t>
            </a:r>
            <a:r>
              <a:rPr lang="en-US" altLang="zh-CN" sz="2000">
                <a:solidFill>
                  <a:schemeClr val="accent1"/>
                </a:solidFill>
              </a:rPr>
              <a:t>10</a:t>
            </a:r>
            <a:r>
              <a:rPr lang="zh-CN" altLang="en-US" sz="2000">
                <a:solidFill>
                  <a:schemeClr val="accent1"/>
                </a:solidFill>
              </a:rPr>
              <a:t>个学生的有关数据，然后把它们转存到磁盘文件上去。 </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901855" y="131542"/>
            <a:ext cx="7074796" cy="6507797"/>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 &lt;stdio.h&gt;</a:t>
            </a:r>
          </a:p>
          <a:p>
            <a:pPr defTabSz="363538">
              <a:lnSpc>
                <a:spcPct val="120000"/>
              </a:lnSpc>
            </a:pPr>
            <a:r>
              <a:rPr lang="en-US" altLang="zh-CN" sz="1400"/>
              <a:t>#include &lt;stdlib.h&gt;</a:t>
            </a:r>
          </a:p>
          <a:p>
            <a:pPr defTabSz="363538">
              <a:lnSpc>
                <a:spcPct val="120000"/>
              </a:lnSpc>
            </a:pPr>
            <a:r>
              <a:rPr lang="en-US" altLang="zh-CN" sz="1400"/>
              <a:t>#define SIZE 10</a:t>
            </a:r>
          </a:p>
          <a:p>
            <a:pPr defTabSz="363538">
              <a:lnSpc>
                <a:spcPct val="120000"/>
              </a:lnSpc>
            </a:pPr>
            <a:r>
              <a:rPr lang="en-US" altLang="zh-CN" sz="1400"/>
              <a:t>struct Student_type</a:t>
            </a:r>
          </a:p>
          <a:p>
            <a:pPr defTabSz="363538">
              <a:lnSpc>
                <a:spcPct val="120000"/>
              </a:lnSpc>
            </a:pPr>
            <a:r>
              <a:rPr lang="en-US" altLang="zh-CN" sz="1400"/>
              <a:t>{	char name[10];</a:t>
            </a:r>
          </a:p>
          <a:p>
            <a:pPr defTabSz="363538">
              <a:lnSpc>
                <a:spcPct val="120000"/>
              </a:lnSpc>
            </a:pPr>
            <a:r>
              <a:rPr lang="en-US" altLang="zh-CN" sz="1400"/>
              <a:t>	int num;</a:t>
            </a:r>
          </a:p>
          <a:p>
            <a:pPr defTabSz="363538">
              <a:lnSpc>
                <a:spcPct val="120000"/>
              </a:lnSpc>
            </a:pPr>
            <a:r>
              <a:rPr lang="en-US" altLang="zh-CN" sz="1400"/>
              <a:t>	int age;</a:t>
            </a:r>
          </a:p>
          <a:p>
            <a:pPr defTabSz="363538">
              <a:lnSpc>
                <a:spcPct val="120000"/>
              </a:lnSpc>
            </a:pPr>
            <a:r>
              <a:rPr lang="en-US" altLang="zh-CN" sz="1400"/>
              <a:t>	char addr[15];</a:t>
            </a:r>
          </a:p>
          <a:p>
            <a:pPr defTabSz="363538">
              <a:lnSpc>
                <a:spcPct val="120000"/>
              </a:lnSpc>
            </a:pPr>
            <a:r>
              <a:rPr lang="en-US" altLang="zh-CN" sz="1400"/>
              <a:t>}stud[SIZE]; </a:t>
            </a:r>
          </a:p>
          <a:p>
            <a:pPr defTabSz="363538">
              <a:lnSpc>
                <a:spcPct val="120000"/>
              </a:lnSpc>
            </a:pPr>
            <a:endParaRPr lang="en-US" altLang="zh-CN" sz="1400"/>
          </a:p>
          <a:p>
            <a:pPr defTabSz="363538">
              <a:lnSpc>
                <a:spcPct val="120000"/>
              </a:lnSpc>
            </a:pPr>
            <a:r>
              <a:rPr lang="en-US" altLang="zh-CN" sz="1400"/>
              <a:t>int main()</a:t>
            </a:r>
          </a:p>
          <a:p>
            <a:pPr defTabSz="363538">
              <a:lnSpc>
                <a:spcPct val="120000"/>
              </a:lnSpc>
            </a:pPr>
            <a:r>
              <a:rPr lang="en-US" altLang="zh-CN" sz="1400"/>
              <a:t>{	int i;</a:t>
            </a:r>
          </a:p>
          <a:p>
            <a:pPr defTabSz="363538">
              <a:lnSpc>
                <a:spcPct val="120000"/>
              </a:lnSpc>
            </a:pPr>
            <a:r>
              <a:rPr lang="en-US" altLang="zh-CN" sz="1400"/>
              <a:t>	</a:t>
            </a:r>
            <a:r>
              <a:rPr lang="en-US" altLang="zh-CN" sz="1400">
                <a:solidFill>
                  <a:schemeClr val="accent6"/>
                </a:solidFill>
              </a:rPr>
              <a:t>FILE *fp;</a:t>
            </a:r>
          </a:p>
          <a:p>
            <a:pPr defTabSz="363538">
              <a:lnSpc>
                <a:spcPct val="120000"/>
              </a:lnSpc>
            </a:pPr>
            <a:r>
              <a:rPr lang="en-US" altLang="zh-CN" sz="1400"/>
              <a:t>	if(</a:t>
            </a:r>
            <a:r>
              <a:rPr lang="en-US" altLang="zh-CN" sz="1400">
                <a:solidFill>
                  <a:schemeClr val="accent6"/>
                </a:solidFill>
              </a:rPr>
              <a:t>(fp=fopen("stu.dat","rb"))==NULL</a:t>
            </a:r>
            <a:r>
              <a:rPr lang="en-US" altLang="zh-CN" sz="1400" smtClean="0"/>
              <a:t>)	</a:t>
            </a:r>
            <a:r>
              <a:rPr lang="en-US" altLang="zh-CN" sz="1400" smtClean="0">
                <a:solidFill>
                  <a:srgbClr val="008000"/>
                </a:solidFill>
              </a:rPr>
              <a:t>//</a:t>
            </a:r>
            <a:r>
              <a:rPr lang="zh-CN" altLang="en-US" sz="1400">
                <a:solidFill>
                  <a:srgbClr val="008000"/>
                </a:solidFill>
              </a:rPr>
              <a:t>打开输入文件</a:t>
            </a:r>
            <a:r>
              <a:rPr lang="en-US" altLang="zh-CN" sz="1400">
                <a:solidFill>
                  <a:srgbClr val="008000"/>
                </a:solidFill>
              </a:rPr>
              <a:t>stu.dat</a:t>
            </a:r>
          </a:p>
          <a:p>
            <a:pPr defTabSz="363538">
              <a:lnSpc>
                <a:spcPct val="120000"/>
              </a:lnSpc>
            </a:pPr>
            <a:r>
              <a:rPr lang="en-US" altLang="zh-CN" sz="1400"/>
              <a:t>	{	printf("cannot open file\n");</a:t>
            </a:r>
          </a:p>
          <a:p>
            <a:pPr defTabSz="363538">
              <a:lnSpc>
                <a:spcPct val="120000"/>
              </a:lnSpc>
            </a:pPr>
            <a:r>
              <a:rPr lang="en-US" altLang="zh-CN" sz="1400"/>
              <a:t>		exit(0);</a:t>
            </a:r>
          </a:p>
          <a:p>
            <a:pPr defTabSz="363538">
              <a:lnSpc>
                <a:spcPct val="120000"/>
              </a:lnSpc>
            </a:pPr>
            <a:r>
              <a:rPr lang="en-US" altLang="zh-CN" sz="1400"/>
              <a:t>	}</a:t>
            </a:r>
          </a:p>
          <a:p>
            <a:pPr defTabSz="363538">
              <a:lnSpc>
                <a:spcPct val="120000"/>
              </a:lnSpc>
            </a:pPr>
            <a:r>
              <a:rPr lang="en-US" altLang="zh-CN" sz="1400"/>
              <a:t>	for(i=0;i&lt;SIZE;i++)</a:t>
            </a:r>
          </a:p>
          <a:p>
            <a:pPr defTabSz="363538">
              <a:lnSpc>
                <a:spcPct val="120000"/>
              </a:lnSpc>
            </a:pPr>
            <a:r>
              <a:rPr lang="en-US" altLang="zh-CN" sz="1400"/>
              <a:t>	{	</a:t>
            </a:r>
            <a:r>
              <a:rPr lang="en-US" altLang="zh-CN" sz="1400">
                <a:solidFill>
                  <a:schemeClr val="accent6"/>
                </a:solidFill>
              </a:rPr>
              <a:t>fread(&amp;stud[i],sizeof(struct Student_type),1,fp</a:t>
            </a:r>
            <a:r>
              <a:rPr lang="en-US" altLang="zh-CN" sz="1400" smtClean="0">
                <a:solidFill>
                  <a:schemeClr val="accent6"/>
                </a:solidFill>
              </a:rPr>
              <a:t>);</a:t>
            </a:r>
            <a:r>
              <a:rPr lang="en-US" altLang="zh-CN" sz="1400" smtClean="0"/>
              <a:t>	</a:t>
            </a:r>
            <a:r>
              <a:rPr lang="en-US" altLang="zh-CN" sz="1400">
                <a:solidFill>
                  <a:srgbClr val="008000"/>
                </a:solidFill>
              </a:rPr>
              <a:t>//</a:t>
            </a:r>
            <a:r>
              <a:rPr lang="zh-CN" altLang="en-US" sz="1400">
                <a:solidFill>
                  <a:srgbClr val="008000"/>
                </a:solidFill>
              </a:rPr>
              <a:t>从</a:t>
            </a:r>
            <a:r>
              <a:rPr lang="en-US" altLang="zh-CN" sz="1400">
                <a:solidFill>
                  <a:srgbClr val="008000"/>
                </a:solidFill>
              </a:rPr>
              <a:t>fp</a:t>
            </a:r>
            <a:r>
              <a:rPr lang="zh-CN" altLang="en-US" sz="1400">
                <a:solidFill>
                  <a:srgbClr val="008000"/>
                </a:solidFill>
              </a:rPr>
              <a:t>指向的文件读入一组数据</a:t>
            </a:r>
          </a:p>
          <a:p>
            <a:pPr defTabSz="363538">
              <a:lnSpc>
                <a:spcPct val="120000"/>
              </a:lnSpc>
            </a:pPr>
            <a:r>
              <a:rPr lang="zh-CN" altLang="en-US" sz="1400"/>
              <a:t>		</a:t>
            </a:r>
            <a:r>
              <a:rPr lang="en-US" altLang="zh-CN" sz="1400"/>
              <a:t>printf("%-10s %4d %4d %-15s\n",stud[i].name,stud[i].num,stud[i]. age,stud[i].addr);</a:t>
            </a:r>
          </a:p>
          <a:p>
            <a:pPr defTabSz="363538">
              <a:lnSpc>
                <a:spcPct val="120000"/>
              </a:lnSpc>
            </a:pPr>
            <a:r>
              <a:rPr lang="en-US" altLang="zh-CN" sz="1400"/>
              <a:t>		</a:t>
            </a:r>
            <a:r>
              <a:rPr lang="en-US" altLang="zh-CN" sz="1400">
                <a:solidFill>
                  <a:srgbClr val="008000"/>
                </a:solidFill>
              </a:rPr>
              <a:t>//</a:t>
            </a:r>
            <a:r>
              <a:rPr lang="zh-CN" altLang="en-US" sz="1400">
                <a:solidFill>
                  <a:srgbClr val="008000"/>
                </a:solidFill>
              </a:rPr>
              <a:t>在屏幕上输出这组数据</a:t>
            </a:r>
            <a:r>
              <a:rPr lang="zh-CN" altLang="en-US" sz="1400"/>
              <a:t> </a:t>
            </a:r>
          </a:p>
          <a:p>
            <a:pPr defTabSz="363538">
              <a:lnSpc>
                <a:spcPct val="120000"/>
              </a:lnSpc>
            </a:pPr>
            <a:r>
              <a:rPr lang="zh-CN" altLang="en-US" sz="1400"/>
              <a:t>	</a:t>
            </a:r>
            <a:r>
              <a:rPr lang="en-US" altLang="zh-CN" sz="1400"/>
              <a:t>}</a:t>
            </a:r>
          </a:p>
          <a:p>
            <a:pPr defTabSz="363538">
              <a:lnSpc>
                <a:spcPct val="120000"/>
              </a:lnSpc>
            </a:pPr>
            <a:r>
              <a:rPr lang="en-US" altLang="zh-CN" sz="1400"/>
              <a:t>	</a:t>
            </a:r>
            <a:r>
              <a:rPr lang="en-US" altLang="zh-CN" sz="1400">
                <a:solidFill>
                  <a:schemeClr val="accent6"/>
                </a:solidFill>
              </a:rPr>
              <a:t>fclose(fp</a:t>
            </a:r>
            <a:r>
              <a:rPr lang="en-US" altLang="zh-CN" sz="1400" smtClean="0">
                <a:solidFill>
                  <a:schemeClr val="accent6"/>
                </a:solidFill>
              </a:rPr>
              <a:t>);</a:t>
            </a:r>
            <a:r>
              <a:rPr lang="en-US" altLang="zh-CN" sz="1400" smtClean="0"/>
              <a:t>						</a:t>
            </a:r>
            <a:r>
              <a:rPr lang="en-US" altLang="zh-CN" sz="1400">
                <a:solidFill>
                  <a:srgbClr val="008000"/>
                </a:solidFill>
              </a:rPr>
              <a:t>//</a:t>
            </a:r>
            <a:r>
              <a:rPr lang="zh-CN" altLang="en-US" sz="1400">
                <a:solidFill>
                  <a:srgbClr val="008000"/>
                </a:solidFill>
              </a:rPr>
              <a:t>关闭文件</a:t>
            </a:r>
            <a:r>
              <a:rPr lang="en-US" altLang="zh-CN" sz="1400">
                <a:solidFill>
                  <a:srgbClr val="008000"/>
                </a:solidFill>
              </a:rPr>
              <a:t>stu_list</a:t>
            </a:r>
          </a:p>
          <a:p>
            <a:pPr defTabSz="363538">
              <a:lnSpc>
                <a:spcPct val="120000"/>
              </a:lnSpc>
            </a:pPr>
            <a:r>
              <a:rPr lang="en-US" altLang="zh-CN" sz="1400"/>
              <a:t>	return 0;</a:t>
            </a:r>
          </a:p>
          <a:p>
            <a:pPr defTabSz="363538">
              <a:lnSpc>
                <a:spcPct val="120000"/>
              </a:lnSpc>
            </a:pPr>
            <a:r>
              <a:rPr lang="en-US" altLang="zh-CN" sz="1400"/>
              <a:t>}</a:t>
            </a:r>
            <a:endParaRPr lang="en-US" altLang="zh-CN" sz="1400" b="1" dirty="0">
              <a:solidFill>
                <a:srgbClr val="FF0000"/>
              </a:solidFill>
            </a:endParaRPr>
          </a:p>
        </p:txBody>
      </p:sp>
      <p:sp>
        <p:nvSpPr>
          <p:cNvPr id="27" name="箭头: 虚尾 28">
            <a:extLst>
              <a:ext uri="{FF2B5EF4-FFF2-40B4-BE49-F238E27FC236}">
                <a16:creationId xmlns:a16="http://schemas.microsoft.com/office/drawing/2014/main" xmlns="" id="{5377768C-F281-4BF4-BC02-683691F4BAB0}"/>
              </a:ext>
            </a:extLst>
          </p:cNvPr>
          <p:cNvSpPr/>
          <p:nvPr/>
        </p:nvSpPr>
        <p:spPr>
          <a:xfrm rot="5400000">
            <a:off x="742950" y="-214312"/>
            <a:ext cx="778669" cy="1207293"/>
          </a:xfrm>
          <a:prstGeom prst="stripedRightArrow">
            <a:avLst/>
          </a:prstGeom>
          <a:ln>
            <a:tailEnd type="triangle" w="lg" len="lg"/>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6" name="矩形 5"/>
          <p:cNvSpPr/>
          <p:nvPr/>
        </p:nvSpPr>
        <p:spPr>
          <a:xfrm>
            <a:off x="599872" y="2157469"/>
            <a:ext cx="4192585" cy="923330"/>
          </a:xfrm>
          <a:prstGeom prst="rect">
            <a:avLst/>
          </a:prstGeom>
        </p:spPr>
        <p:txBody>
          <a:bodyPr wrap="square">
            <a:spAutoFit/>
          </a:bodyPr>
          <a:lstStyle/>
          <a:p>
            <a:r>
              <a:rPr lang="zh-CN" altLang="en-US"/>
              <a:t>为了验证在磁盘文件</a:t>
            </a:r>
            <a:r>
              <a:rPr lang="en-US" altLang="zh-CN"/>
              <a:t>stu.dat</a:t>
            </a:r>
            <a:r>
              <a:rPr lang="zh-CN" altLang="en-US"/>
              <a:t>中是否已存在此数据，可以用以下程序从</a:t>
            </a:r>
            <a:r>
              <a:rPr lang="en-US" altLang="zh-CN"/>
              <a:t>stu.dat</a:t>
            </a:r>
            <a:r>
              <a:rPr lang="zh-CN" altLang="en-US"/>
              <a:t>文件中读入数据，然后在屏幕上输出。</a:t>
            </a:r>
          </a:p>
        </p:txBody>
      </p:sp>
      <p:pic>
        <p:nvPicPr>
          <p:cNvPr id="2" name="图片 1"/>
          <p:cNvPicPr>
            <a:picLocks noChangeAspect="1"/>
          </p:cNvPicPr>
          <p:nvPr/>
        </p:nvPicPr>
        <p:blipFill>
          <a:blip r:embed="rId3" cstate="print"/>
          <a:stretch>
            <a:fillRect/>
          </a:stretch>
        </p:blipFill>
        <p:spPr>
          <a:xfrm>
            <a:off x="1001853" y="3910220"/>
            <a:ext cx="3486150" cy="2019300"/>
          </a:xfrm>
          <a:prstGeom prst="rect">
            <a:avLst/>
          </a:prstGeom>
        </p:spPr>
      </p:pic>
    </p:spTree>
    <p:extLst>
      <p:ext uri="{BB962C8B-B14F-4D97-AF65-F5344CB8AC3E}">
        <p14:creationId xmlns:p14="http://schemas.microsoft.com/office/powerpoint/2010/main" xmlns="" val="7803812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0473" y="814834"/>
            <a:ext cx="11457112" cy="604186"/>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10.4】</a:t>
            </a:r>
            <a:r>
              <a:rPr lang="zh-CN" altLang="en-US" sz="2000">
                <a:solidFill>
                  <a:schemeClr val="accent1"/>
                </a:solidFill>
              </a:rPr>
              <a:t>从键盘输入</a:t>
            </a:r>
            <a:r>
              <a:rPr lang="en-US" altLang="zh-CN" sz="2000">
                <a:solidFill>
                  <a:schemeClr val="accent1"/>
                </a:solidFill>
              </a:rPr>
              <a:t>10</a:t>
            </a:r>
            <a:r>
              <a:rPr lang="zh-CN" altLang="en-US" sz="2000">
                <a:solidFill>
                  <a:schemeClr val="accent1"/>
                </a:solidFill>
              </a:rPr>
              <a:t>个学生的有关数据，然后把它们转存到磁盘文件上去。 </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90473" y="1627371"/>
            <a:ext cx="11088614" cy="4813186"/>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2" spcCol="360000" rtlCol="0" anchor="t"/>
          <a:lstStyle/>
          <a:p>
            <a:pPr defTabSz="363538"/>
            <a:r>
              <a:rPr lang="en-US" altLang="zh-CN" sz="1400"/>
              <a:t>##include &lt;stdio.h&gt;</a:t>
            </a:r>
          </a:p>
          <a:p>
            <a:pPr defTabSz="363538"/>
            <a:r>
              <a:rPr lang="en-US" altLang="zh-CN" sz="1400"/>
              <a:t>#define SIZE 10</a:t>
            </a:r>
          </a:p>
          <a:p>
            <a:pPr defTabSz="363538"/>
            <a:r>
              <a:rPr lang="en-US" altLang="zh-CN" sz="1400"/>
              <a:t>struct Student_type</a:t>
            </a:r>
          </a:p>
          <a:p>
            <a:pPr defTabSz="363538"/>
            <a:r>
              <a:rPr lang="en-US" altLang="zh-CN" sz="1400"/>
              <a:t>{	char name[10];</a:t>
            </a:r>
          </a:p>
          <a:p>
            <a:pPr defTabSz="363538"/>
            <a:r>
              <a:rPr lang="en-US" altLang="zh-CN" sz="1400"/>
              <a:t>	int num;</a:t>
            </a:r>
          </a:p>
          <a:p>
            <a:pPr defTabSz="363538"/>
            <a:r>
              <a:rPr lang="en-US" altLang="zh-CN" sz="1400"/>
              <a:t>	int age;</a:t>
            </a:r>
          </a:p>
          <a:p>
            <a:pPr defTabSz="363538"/>
            <a:r>
              <a:rPr lang="en-US" altLang="zh-CN" sz="1400"/>
              <a:t>	char addr[15];</a:t>
            </a:r>
          </a:p>
          <a:p>
            <a:pPr defTabSz="363538"/>
            <a:r>
              <a:rPr lang="en-US" altLang="zh-CN" sz="1400"/>
              <a:t>}stud[SIZE];	</a:t>
            </a:r>
            <a:r>
              <a:rPr lang="en-US" altLang="zh-CN" sz="1400">
                <a:solidFill>
                  <a:srgbClr val="008000"/>
                </a:solidFill>
              </a:rPr>
              <a:t>//</a:t>
            </a:r>
            <a:r>
              <a:rPr lang="zh-CN" altLang="en-US" sz="1400">
                <a:solidFill>
                  <a:srgbClr val="008000"/>
                </a:solidFill>
              </a:rPr>
              <a:t>定义全局结构体数组</a:t>
            </a:r>
            <a:r>
              <a:rPr lang="en-US" altLang="zh-CN" sz="1400">
                <a:solidFill>
                  <a:srgbClr val="008000"/>
                </a:solidFill>
              </a:rPr>
              <a:t>stud</a:t>
            </a:r>
            <a:r>
              <a:rPr lang="zh-CN" altLang="en-US" sz="1400">
                <a:solidFill>
                  <a:srgbClr val="008000"/>
                </a:solidFill>
              </a:rPr>
              <a:t>，包含</a:t>
            </a:r>
            <a:r>
              <a:rPr lang="en-US" altLang="zh-CN" sz="1400">
                <a:solidFill>
                  <a:srgbClr val="008000"/>
                </a:solidFill>
              </a:rPr>
              <a:t>10</a:t>
            </a:r>
            <a:r>
              <a:rPr lang="zh-CN" altLang="en-US" sz="1400">
                <a:solidFill>
                  <a:srgbClr val="008000"/>
                </a:solidFill>
              </a:rPr>
              <a:t>个学生数据</a:t>
            </a:r>
          </a:p>
          <a:p>
            <a:pPr defTabSz="363538"/>
            <a:r>
              <a:rPr lang="en-US" altLang="zh-CN" sz="1400" smtClean="0"/>
              <a:t>void </a:t>
            </a:r>
            <a:r>
              <a:rPr lang="en-US" altLang="zh-CN" sz="1400"/>
              <a:t>load()</a:t>
            </a:r>
          </a:p>
          <a:p>
            <a:pPr defTabSz="363538"/>
            <a:r>
              <a:rPr lang="en-US" altLang="zh-CN" sz="1400"/>
              <a:t>{	</a:t>
            </a:r>
            <a:r>
              <a:rPr lang="en-US" altLang="zh-CN" sz="1400">
                <a:solidFill>
                  <a:schemeClr val="accent6"/>
                </a:solidFill>
              </a:rPr>
              <a:t>FILE *fp;</a:t>
            </a:r>
          </a:p>
          <a:p>
            <a:pPr defTabSz="363538"/>
            <a:r>
              <a:rPr lang="en-US" altLang="zh-CN" sz="1400"/>
              <a:t>	int i;</a:t>
            </a:r>
          </a:p>
          <a:p>
            <a:pPr defTabSz="363538"/>
            <a:r>
              <a:rPr lang="en-US" altLang="zh-CN" sz="1400"/>
              <a:t>	if(</a:t>
            </a:r>
            <a:r>
              <a:rPr lang="en-US" altLang="zh-CN" sz="1400">
                <a:solidFill>
                  <a:schemeClr val="accent6"/>
                </a:solidFill>
              </a:rPr>
              <a:t>(fp=fopen("stu_list","rb"))==NULL</a:t>
            </a:r>
            <a:r>
              <a:rPr lang="en-US" altLang="zh-CN" sz="1400"/>
              <a:t>) //</a:t>
            </a:r>
            <a:r>
              <a:rPr lang="zh-CN" altLang="en-US" sz="1400"/>
              <a:t>打开输入文件</a:t>
            </a:r>
            <a:r>
              <a:rPr lang="en-US" altLang="zh-CN" sz="1400"/>
              <a:t>stu_list</a:t>
            </a:r>
          </a:p>
          <a:p>
            <a:pPr defTabSz="363538"/>
            <a:r>
              <a:rPr lang="en-US" altLang="zh-CN" sz="1400"/>
              <a:t>	{	printf("cannot open infile\n");</a:t>
            </a:r>
          </a:p>
          <a:p>
            <a:pPr defTabSz="363538"/>
            <a:r>
              <a:rPr lang="en-US" altLang="zh-CN" sz="1400"/>
              <a:t>		return;</a:t>
            </a:r>
          </a:p>
          <a:p>
            <a:pPr defTabSz="363538"/>
            <a:r>
              <a:rPr lang="en-US" altLang="zh-CN" sz="1400"/>
              <a:t>	}</a:t>
            </a:r>
          </a:p>
          <a:p>
            <a:pPr defTabSz="363538"/>
            <a:r>
              <a:rPr lang="en-US" altLang="zh-CN" sz="1400"/>
              <a:t>	for(i=0;i&lt;SIZE;i++)</a:t>
            </a:r>
          </a:p>
          <a:p>
            <a:pPr defTabSz="363538"/>
            <a:r>
              <a:rPr lang="en-US" altLang="zh-CN" sz="1400"/>
              <a:t>		</a:t>
            </a:r>
            <a:r>
              <a:rPr lang="en-US" altLang="zh-CN" sz="1400">
                <a:solidFill>
                  <a:schemeClr val="accent6"/>
                </a:solidFill>
              </a:rPr>
              <a:t>if(fread(&amp;stud[i],sizeof(struct Student_type),1,fp)!=1</a:t>
            </a:r>
            <a:r>
              <a:rPr lang="en-US" altLang="zh-CN" sz="1400" smtClean="0">
                <a:solidFill>
                  <a:schemeClr val="accent6"/>
                </a:solidFill>
              </a:rPr>
              <a:t>)</a:t>
            </a:r>
          </a:p>
          <a:p>
            <a:pPr defTabSz="363538"/>
            <a:r>
              <a:rPr lang="en-US" altLang="zh-CN" sz="1400"/>
              <a:t>	</a:t>
            </a:r>
            <a:r>
              <a:rPr lang="en-US" altLang="zh-CN" sz="1400" smtClean="0"/>
              <a:t>	</a:t>
            </a:r>
            <a:r>
              <a:rPr lang="en-US" altLang="zh-CN" sz="1400">
                <a:solidFill>
                  <a:srgbClr val="008000"/>
                </a:solidFill>
              </a:rPr>
              <a:t>//</a:t>
            </a:r>
            <a:r>
              <a:rPr lang="zh-CN" altLang="en-US" sz="1400">
                <a:solidFill>
                  <a:srgbClr val="008000"/>
                </a:solidFill>
              </a:rPr>
              <a:t>从</a:t>
            </a:r>
            <a:r>
              <a:rPr lang="en-US" altLang="zh-CN" sz="1400">
                <a:solidFill>
                  <a:srgbClr val="008000"/>
                </a:solidFill>
              </a:rPr>
              <a:t>stu_ list</a:t>
            </a:r>
            <a:r>
              <a:rPr lang="zh-CN" altLang="en-US" sz="1400">
                <a:solidFill>
                  <a:srgbClr val="008000"/>
                </a:solidFill>
              </a:rPr>
              <a:t>文件中读数据</a:t>
            </a:r>
          </a:p>
          <a:p>
            <a:pPr defTabSz="363538"/>
            <a:r>
              <a:rPr lang="zh-CN" altLang="en-US" sz="1400"/>
              <a:t>		</a:t>
            </a:r>
            <a:r>
              <a:rPr lang="en-US" altLang="zh-CN" sz="1400"/>
              <a:t>{	if(</a:t>
            </a:r>
            <a:r>
              <a:rPr lang="en-US" altLang="zh-CN" sz="1400">
                <a:solidFill>
                  <a:schemeClr val="accent6"/>
                </a:solidFill>
              </a:rPr>
              <a:t>feof(fp)</a:t>
            </a:r>
            <a:r>
              <a:rPr lang="en-US" altLang="zh-CN" sz="1400"/>
              <a:t>) </a:t>
            </a:r>
          </a:p>
          <a:p>
            <a:pPr defTabSz="363538"/>
            <a:r>
              <a:rPr lang="en-US" altLang="zh-CN" sz="1400"/>
              <a:t>			{	</a:t>
            </a:r>
            <a:r>
              <a:rPr lang="en-US" altLang="zh-CN" sz="1400">
                <a:solidFill>
                  <a:schemeClr val="accent6"/>
                </a:solidFill>
              </a:rPr>
              <a:t>fclose(fp); </a:t>
            </a:r>
          </a:p>
          <a:p>
            <a:pPr defTabSz="363538"/>
            <a:r>
              <a:rPr lang="en-US" altLang="zh-CN" sz="1400"/>
              <a:t>				return;</a:t>
            </a:r>
          </a:p>
          <a:p>
            <a:pPr defTabSz="363538"/>
            <a:r>
              <a:rPr lang="en-US" altLang="zh-CN" sz="1400"/>
              <a:t>			}</a:t>
            </a:r>
          </a:p>
          <a:p>
            <a:pPr defTabSz="363538"/>
            <a:r>
              <a:rPr lang="en-US" altLang="zh-CN" sz="1400"/>
              <a:t>			printf("file read error\n");</a:t>
            </a:r>
          </a:p>
          <a:p>
            <a:pPr defTabSz="363538"/>
            <a:r>
              <a:rPr lang="en-US" altLang="zh-CN" sz="1400"/>
              <a:t>		}</a:t>
            </a:r>
          </a:p>
          <a:p>
            <a:pPr defTabSz="363538"/>
            <a:r>
              <a:rPr lang="en-US" altLang="zh-CN" sz="1400"/>
              <a:t>	</a:t>
            </a:r>
            <a:r>
              <a:rPr lang="en-US" altLang="zh-CN" sz="1400">
                <a:solidFill>
                  <a:schemeClr val="accent6"/>
                </a:solidFill>
              </a:rPr>
              <a:t>fclose(fp);</a:t>
            </a:r>
          </a:p>
          <a:p>
            <a:pPr defTabSz="363538"/>
            <a:r>
              <a:rPr lang="en-US" altLang="zh-CN" sz="1400"/>
              <a:t>}</a:t>
            </a:r>
          </a:p>
          <a:p>
            <a:pPr defTabSz="363538"/>
            <a:r>
              <a:rPr lang="en-US" altLang="zh-CN" sz="1400" smtClean="0"/>
              <a:t>void save()	</a:t>
            </a:r>
            <a:r>
              <a:rPr lang="en-US" altLang="zh-CN" sz="1400">
                <a:solidFill>
                  <a:srgbClr val="008000"/>
                </a:solidFill>
              </a:rPr>
              <a:t>//</a:t>
            </a:r>
            <a:r>
              <a:rPr lang="zh-CN" altLang="en-US" sz="1400">
                <a:solidFill>
                  <a:srgbClr val="008000"/>
                </a:solidFill>
              </a:rPr>
              <a:t>定义函数</a:t>
            </a:r>
            <a:r>
              <a:rPr lang="en-US" altLang="zh-CN" sz="1400">
                <a:solidFill>
                  <a:srgbClr val="008000"/>
                </a:solidFill>
              </a:rPr>
              <a:t>save</a:t>
            </a:r>
            <a:r>
              <a:rPr lang="zh-CN" altLang="en-US" sz="1400">
                <a:solidFill>
                  <a:srgbClr val="008000"/>
                </a:solidFill>
              </a:rPr>
              <a:t>，向文件输出</a:t>
            </a:r>
            <a:r>
              <a:rPr lang="en-US" altLang="zh-CN" sz="1400">
                <a:solidFill>
                  <a:srgbClr val="008000"/>
                </a:solidFill>
              </a:rPr>
              <a:t>SIZE</a:t>
            </a:r>
            <a:r>
              <a:rPr lang="zh-CN" altLang="en-US" sz="1400">
                <a:solidFill>
                  <a:srgbClr val="008000"/>
                </a:solidFill>
              </a:rPr>
              <a:t>个学生的数据</a:t>
            </a:r>
          </a:p>
          <a:p>
            <a:pPr defTabSz="363538"/>
            <a:r>
              <a:rPr lang="en-US" altLang="zh-CN" sz="1400" smtClean="0"/>
              <a:t>{</a:t>
            </a:r>
            <a:r>
              <a:rPr lang="en-US" altLang="zh-CN" sz="1400"/>
              <a:t>	</a:t>
            </a:r>
            <a:r>
              <a:rPr lang="en-US" altLang="zh-CN" sz="1400">
                <a:solidFill>
                  <a:schemeClr val="accent6"/>
                </a:solidFill>
              </a:rPr>
              <a:t>FILE *fp;</a:t>
            </a:r>
          </a:p>
          <a:p>
            <a:pPr defTabSz="363538"/>
            <a:r>
              <a:rPr lang="en-US" altLang="zh-CN" sz="1400"/>
              <a:t>	int i;</a:t>
            </a:r>
          </a:p>
          <a:p>
            <a:pPr defTabSz="363538"/>
            <a:r>
              <a:rPr lang="en-US" altLang="zh-CN" sz="1400"/>
              <a:t>	</a:t>
            </a:r>
            <a:r>
              <a:rPr lang="en-US" altLang="zh-CN" sz="1400">
                <a:solidFill>
                  <a:schemeClr val="accent6"/>
                </a:solidFill>
              </a:rPr>
              <a:t>if((fp=fopen("stu.dat","wb"))==NULL)</a:t>
            </a:r>
            <a:r>
              <a:rPr lang="en-US" altLang="zh-CN" sz="1400"/>
              <a:t>	</a:t>
            </a:r>
            <a:r>
              <a:rPr lang="en-US" altLang="zh-CN" sz="1400">
                <a:solidFill>
                  <a:srgbClr val="008000"/>
                </a:solidFill>
              </a:rPr>
              <a:t>//</a:t>
            </a:r>
            <a:r>
              <a:rPr lang="zh-CN" altLang="en-US" sz="1400">
                <a:solidFill>
                  <a:srgbClr val="008000"/>
                </a:solidFill>
              </a:rPr>
              <a:t>打开输出文件</a:t>
            </a:r>
            <a:r>
              <a:rPr lang="en-US" altLang="zh-CN" sz="1400">
                <a:solidFill>
                  <a:srgbClr val="008000"/>
                </a:solidFill>
              </a:rPr>
              <a:t>stu.dat</a:t>
            </a:r>
          </a:p>
          <a:p>
            <a:pPr defTabSz="363538"/>
            <a:r>
              <a:rPr lang="en-US" altLang="zh-CN" sz="1400"/>
              <a:t>	{	printf("cannot open file\n");</a:t>
            </a:r>
          </a:p>
          <a:p>
            <a:pPr defTabSz="363538"/>
            <a:r>
              <a:rPr lang="en-US" altLang="zh-CN" sz="1400"/>
              <a:t>		return;</a:t>
            </a:r>
          </a:p>
          <a:p>
            <a:pPr defTabSz="363538"/>
            <a:r>
              <a:rPr lang="en-US" altLang="zh-CN" sz="1400"/>
              <a:t>	}</a:t>
            </a:r>
          </a:p>
          <a:p>
            <a:pPr defTabSz="363538"/>
            <a:r>
              <a:rPr lang="en-US" altLang="zh-CN" sz="1400"/>
              <a:t>	for(i=0;i&lt;SIZE;i++)</a:t>
            </a:r>
          </a:p>
          <a:p>
            <a:pPr defTabSz="363538"/>
            <a:r>
              <a:rPr lang="en-US" altLang="zh-CN" sz="1400"/>
              <a:t>		</a:t>
            </a:r>
            <a:r>
              <a:rPr lang="en-US" altLang="zh-CN" sz="1400">
                <a:solidFill>
                  <a:schemeClr val="accent6"/>
                </a:solidFill>
              </a:rPr>
              <a:t>if(fwrite(&amp;stud[i],sizeof(struct Student_type),1,fp)!=1)</a:t>
            </a:r>
          </a:p>
          <a:p>
            <a:pPr defTabSz="363538"/>
            <a:r>
              <a:rPr lang="en-US" altLang="zh-CN" sz="1400"/>
              <a:t>			printf("file write error\n");</a:t>
            </a:r>
          </a:p>
          <a:p>
            <a:pPr defTabSz="363538"/>
            <a:r>
              <a:rPr lang="en-US" altLang="zh-CN" sz="1400"/>
              <a:t>	</a:t>
            </a:r>
            <a:r>
              <a:rPr lang="en-US" altLang="zh-CN" sz="1400">
                <a:solidFill>
                  <a:schemeClr val="accent6"/>
                </a:solidFill>
              </a:rPr>
              <a:t>fclose(fp);</a:t>
            </a:r>
          </a:p>
          <a:p>
            <a:pPr defTabSz="363538"/>
            <a:r>
              <a:rPr lang="en-US" altLang="zh-CN" sz="1400"/>
              <a:t>}</a:t>
            </a:r>
          </a:p>
          <a:p>
            <a:pPr defTabSz="363538"/>
            <a:r>
              <a:rPr lang="en-US" altLang="zh-CN" sz="1400" smtClean="0"/>
              <a:t>int </a:t>
            </a:r>
            <a:r>
              <a:rPr lang="en-US" altLang="zh-CN" sz="1400"/>
              <a:t>main()</a:t>
            </a:r>
          </a:p>
          <a:p>
            <a:pPr defTabSz="363538"/>
            <a:r>
              <a:rPr lang="en-US" altLang="zh-CN" sz="1400"/>
              <a:t>{	int i;</a:t>
            </a:r>
          </a:p>
          <a:p>
            <a:pPr defTabSz="363538"/>
            <a:r>
              <a:rPr lang="en-US" altLang="zh-CN" sz="1400"/>
              <a:t>	load();</a:t>
            </a:r>
          </a:p>
          <a:p>
            <a:pPr defTabSz="363538"/>
            <a:r>
              <a:rPr lang="en-US" altLang="zh-CN" sz="1400"/>
              <a:t>	save();</a:t>
            </a:r>
          </a:p>
          <a:p>
            <a:pPr defTabSz="363538"/>
            <a:r>
              <a:rPr lang="en-US" altLang="zh-CN" sz="1400"/>
              <a:t>	return 0;</a:t>
            </a:r>
          </a:p>
          <a:p>
            <a:pPr defTabSz="363538"/>
            <a:r>
              <a:rPr lang="en-US" altLang="zh-CN" sz="1400"/>
              <a:t>}</a:t>
            </a:r>
          </a:p>
        </p:txBody>
      </p:sp>
      <p:cxnSp>
        <p:nvCxnSpPr>
          <p:cNvPr id="12" name="直接连接符 11">
            <a:extLst>
              <a:ext uri="{FF2B5EF4-FFF2-40B4-BE49-F238E27FC236}">
                <a16:creationId xmlns:a16="http://schemas.microsoft.com/office/drawing/2014/main" xmlns="" id="{48EC88E4-3DEA-4882-A2F7-2A2472A7E690}"/>
              </a:ext>
            </a:extLst>
          </p:cNvPr>
          <p:cNvCxnSpPr>
            <a:cxnSpLocks/>
          </p:cNvCxnSpPr>
          <p:nvPr/>
        </p:nvCxnSpPr>
        <p:spPr>
          <a:xfrm>
            <a:off x="5913516" y="1627371"/>
            <a:ext cx="0" cy="4813186"/>
          </a:xfrm>
          <a:prstGeom prst="line">
            <a:avLst/>
          </a:prstGeom>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a16="http://schemas.microsoft.com/office/drawing/2014/main" xmlns="" id="{45C967AF-3871-4AAE-A875-A638B32B1FA1}"/>
              </a:ext>
            </a:extLst>
          </p:cNvPr>
          <p:cNvGrpSpPr/>
          <p:nvPr/>
        </p:nvGrpSpPr>
        <p:grpSpPr>
          <a:xfrm>
            <a:off x="5750768" y="2434847"/>
            <a:ext cx="325496" cy="260107"/>
            <a:chOff x="5926033" y="1926699"/>
            <a:chExt cx="325496" cy="260107"/>
          </a:xfrm>
        </p:grpSpPr>
        <p:sp>
          <p:nvSpPr>
            <p:cNvPr id="14" name="MH_Other_2">
              <a:extLst>
                <a:ext uri="{FF2B5EF4-FFF2-40B4-BE49-F238E27FC236}">
                  <a16:creationId xmlns:a16="http://schemas.microsoft.com/office/drawing/2014/main" xmlns="" id="{10BD1AD5-13B0-400F-BFCF-DD0C2F5A0916}"/>
                </a:ext>
              </a:extLst>
            </p:cNvPr>
            <p:cNvSpPr/>
            <p:nvPr>
              <p:custDataLst>
                <p:tags r:id="rId7"/>
              </p:custDataLst>
            </p:nvPr>
          </p:nvSpPr>
          <p:spPr>
            <a:xfrm>
              <a:off x="6179612" y="192669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5" name="MH_Other_3">
              <a:extLst>
                <a:ext uri="{FF2B5EF4-FFF2-40B4-BE49-F238E27FC236}">
                  <a16:creationId xmlns:a16="http://schemas.microsoft.com/office/drawing/2014/main" xmlns="" id="{A21D4372-35E5-4D7B-B9BA-75F3B0A0C321}"/>
                </a:ext>
              </a:extLst>
            </p:cNvPr>
            <p:cNvSpPr/>
            <p:nvPr>
              <p:custDataLst>
                <p:tags r:id="rId8"/>
              </p:custDataLst>
            </p:nvPr>
          </p:nvSpPr>
          <p:spPr>
            <a:xfrm>
              <a:off x="5926033" y="193070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6" name="MH_Other_4">
              <a:extLst>
                <a:ext uri="{FF2B5EF4-FFF2-40B4-BE49-F238E27FC236}">
                  <a16:creationId xmlns:a16="http://schemas.microsoft.com/office/drawing/2014/main" xmlns="" id="{F4C88DC7-EEC2-459E-93AD-BEB3C9620B72}"/>
                </a:ext>
              </a:extLst>
            </p:cNvPr>
            <p:cNvSpPr/>
            <p:nvPr>
              <p:custDataLst>
                <p:tags r:id="rId9"/>
              </p:custDataLst>
            </p:nvPr>
          </p:nvSpPr>
          <p:spPr>
            <a:xfrm>
              <a:off x="5961064" y="1940616"/>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7" name="MH_Other_5">
              <a:extLst>
                <a:ext uri="{FF2B5EF4-FFF2-40B4-BE49-F238E27FC236}">
                  <a16:creationId xmlns:a16="http://schemas.microsoft.com/office/drawing/2014/main" xmlns="" id="{57A19C32-0430-4CBC-8AC2-20035C53719C}"/>
                </a:ext>
              </a:extLst>
            </p:cNvPr>
            <p:cNvSpPr/>
            <p:nvPr>
              <p:custDataLst>
                <p:tags r:id="rId10"/>
              </p:custDataLst>
            </p:nvPr>
          </p:nvSpPr>
          <p:spPr>
            <a:xfrm>
              <a:off x="6179612" y="2102078"/>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8" name="MH_Other_6">
              <a:extLst>
                <a:ext uri="{FF2B5EF4-FFF2-40B4-BE49-F238E27FC236}">
                  <a16:creationId xmlns:a16="http://schemas.microsoft.com/office/drawing/2014/main" xmlns="" id="{C1D08E3D-BD38-4CA8-B5D1-79EBEF3550D0}"/>
                </a:ext>
              </a:extLst>
            </p:cNvPr>
            <p:cNvSpPr/>
            <p:nvPr>
              <p:custDataLst>
                <p:tags r:id="rId11"/>
              </p:custDataLst>
            </p:nvPr>
          </p:nvSpPr>
          <p:spPr>
            <a:xfrm>
              <a:off x="5926033" y="210607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19" name="MH_Other_7">
              <a:extLst>
                <a:ext uri="{FF2B5EF4-FFF2-40B4-BE49-F238E27FC236}">
                  <a16:creationId xmlns:a16="http://schemas.microsoft.com/office/drawing/2014/main" xmlns="" id="{9484CD1D-9DF2-4A0B-9031-94ACAE3127B3}"/>
                </a:ext>
              </a:extLst>
            </p:cNvPr>
            <p:cNvSpPr/>
            <p:nvPr>
              <p:custDataLst>
                <p:tags r:id="rId12"/>
              </p:custDataLst>
            </p:nvPr>
          </p:nvSpPr>
          <p:spPr>
            <a:xfrm>
              <a:off x="5961064" y="2115241"/>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grpSp>
        <p:nvGrpSpPr>
          <p:cNvPr id="20" name="组合 19">
            <a:extLst>
              <a:ext uri="{FF2B5EF4-FFF2-40B4-BE49-F238E27FC236}">
                <a16:creationId xmlns:a16="http://schemas.microsoft.com/office/drawing/2014/main" xmlns="" id="{B236A711-9DB9-47FD-9B2E-498AAC59691E}"/>
              </a:ext>
            </a:extLst>
          </p:cNvPr>
          <p:cNvGrpSpPr/>
          <p:nvPr/>
        </p:nvGrpSpPr>
        <p:grpSpPr>
          <a:xfrm>
            <a:off x="5750768" y="5430232"/>
            <a:ext cx="325496" cy="260106"/>
            <a:chOff x="5926033" y="5434781"/>
            <a:chExt cx="325496" cy="260106"/>
          </a:xfrm>
        </p:grpSpPr>
        <p:sp>
          <p:nvSpPr>
            <p:cNvPr id="21" name="MH_Other_8">
              <a:extLst>
                <a:ext uri="{FF2B5EF4-FFF2-40B4-BE49-F238E27FC236}">
                  <a16:creationId xmlns:a16="http://schemas.microsoft.com/office/drawing/2014/main" xmlns="" id="{A37F9E48-FE15-4AF0-BFD3-86C2E2EC96D9}"/>
                </a:ext>
              </a:extLst>
            </p:cNvPr>
            <p:cNvSpPr/>
            <p:nvPr>
              <p:custDataLst>
                <p:tags r:id="rId1"/>
              </p:custDataLst>
            </p:nvPr>
          </p:nvSpPr>
          <p:spPr>
            <a:xfrm>
              <a:off x="6179612" y="5434781"/>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2" name="MH_Other_9">
              <a:extLst>
                <a:ext uri="{FF2B5EF4-FFF2-40B4-BE49-F238E27FC236}">
                  <a16:creationId xmlns:a16="http://schemas.microsoft.com/office/drawing/2014/main" xmlns="" id="{937343FA-DA23-4A1B-A066-05D55D6E9ACA}"/>
                </a:ext>
              </a:extLst>
            </p:cNvPr>
            <p:cNvSpPr/>
            <p:nvPr>
              <p:custDataLst>
                <p:tags r:id="rId2"/>
              </p:custDataLst>
            </p:nvPr>
          </p:nvSpPr>
          <p:spPr>
            <a:xfrm>
              <a:off x="5926033" y="5438782"/>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3" name="MH_Other_10">
              <a:extLst>
                <a:ext uri="{FF2B5EF4-FFF2-40B4-BE49-F238E27FC236}">
                  <a16:creationId xmlns:a16="http://schemas.microsoft.com/office/drawing/2014/main" xmlns="" id="{E020BFBC-914E-4792-9616-9071EAD0F148}"/>
                </a:ext>
              </a:extLst>
            </p:cNvPr>
            <p:cNvSpPr/>
            <p:nvPr>
              <p:custDataLst>
                <p:tags r:id="rId3"/>
              </p:custDataLst>
            </p:nvPr>
          </p:nvSpPr>
          <p:spPr>
            <a:xfrm>
              <a:off x="5961064" y="5448509"/>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4" name="MH_Other_11">
              <a:extLst>
                <a:ext uri="{FF2B5EF4-FFF2-40B4-BE49-F238E27FC236}">
                  <a16:creationId xmlns:a16="http://schemas.microsoft.com/office/drawing/2014/main" xmlns="" id="{69CE9B0C-1E44-4766-A249-106A80AFE427}"/>
                </a:ext>
              </a:extLst>
            </p:cNvPr>
            <p:cNvSpPr/>
            <p:nvPr>
              <p:custDataLst>
                <p:tags r:id="rId4"/>
              </p:custDataLst>
            </p:nvPr>
          </p:nvSpPr>
          <p:spPr>
            <a:xfrm>
              <a:off x="6179612" y="5610159"/>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5" name="MH_Other_12">
              <a:extLst>
                <a:ext uri="{FF2B5EF4-FFF2-40B4-BE49-F238E27FC236}">
                  <a16:creationId xmlns:a16="http://schemas.microsoft.com/office/drawing/2014/main" xmlns="" id="{C8B78034-B677-48AB-B8EB-6F9F44D12B11}"/>
                </a:ext>
              </a:extLst>
            </p:cNvPr>
            <p:cNvSpPr/>
            <p:nvPr>
              <p:custDataLst>
                <p:tags r:id="rId5"/>
              </p:custDataLst>
            </p:nvPr>
          </p:nvSpPr>
          <p:spPr>
            <a:xfrm>
              <a:off x="5926033" y="5614160"/>
              <a:ext cx="71917" cy="80727"/>
            </a:xfrm>
            <a:prstGeom prst="ellipse">
              <a:avLst/>
            </a:prstGeom>
            <a:gradFill flip="none" rotWithShape="1">
              <a:gsLst>
                <a:gs pos="51000">
                  <a:srgbClr val="525252"/>
                </a:gs>
                <a:gs pos="20000">
                  <a:srgbClr val="808080"/>
                </a:gs>
                <a:gs pos="86000">
                  <a:srgbClr val="A5A5A5"/>
                </a:gs>
              </a:gsLst>
              <a:path path="circle">
                <a:fillToRect l="100000" t="100000"/>
              </a:path>
              <a:tileRect r="-100000" b="-100000"/>
            </a:gradFill>
            <a:ln w="12700">
              <a:solidFill>
                <a:srgbClr val="A9A9A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26" name="MH_Other_13">
              <a:extLst>
                <a:ext uri="{FF2B5EF4-FFF2-40B4-BE49-F238E27FC236}">
                  <a16:creationId xmlns:a16="http://schemas.microsoft.com/office/drawing/2014/main" xmlns="" id="{48A7D76C-7B00-4174-AB76-A6B1A068FFEC}"/>
                </a:ext>
              </a:extLst>
            </p:cNvPr>
            <p:cNvSpPr/>
            <p:nvPr>
              <p:custDataLst>
                <p:tags r:id="rId6"/>
              </p:custDataLst>
            </p:nvPr>
          </p:nvSpPr>
          <p:spPr>
            <a:xfrm>
              <a:off x="5961064" y="5623134"/>
              <a:ext cx="269875" cy="53975"/>
            </a:xfrm>
            <a:prstGeom prst="rect">
              <a:avLst/>
            </a:prstGeom>
            <a:gradFill flip="none" rotWithShape="1">
              <a:gsLst>
                <a:gs pos="57000">
                  <a:srgbClr val="D2D2D2"/>
                </a:gs>
                <a:gs pos="9000">
                  <a:srgbClr val="808080"/>
                </a:gs>
                <a:gs pos="98000">
                  <a:srgbClr val="AEAEAE"/>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grpSp>
      <p:sp>
        <p:nvSpPr>
          <p:cNvPr id="27" name="箭头: 虚尾 28">
            <a:extLst>
              <a:ext uri="{FF2B5EF4-FFF2-40B4-BE49-F238E27FC236}">
                <a16:creationId xmlns:a16="http://schemas.microsoft.com/office/drawing/2014/main" xmlns="" id="{5377768C-F281-4BF4-BC02-683691F4BAB0}"/>
              </a:ext>
            </a:extLst>
          </p:cNvPr>
          <p:cNvSpPr/>
          <p:nvPr/>
        </p:nvSpPr>
        <p:spPr>
          <a:xfrm rot="5400000">
            <a:off x="742950" y="-214312"/>
            <a:ext cx="778669" cy="1207293"/>
          </a:xfrm>
          <a:prstGeom prst="stripedRightArrow">
            <a:avLst/>
          </a:prstGeom>
          <a:ln>
            <a:tailEnd type="triangle" w="lg" len="lg"/>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sz="1400"/>
          </a:p>
        </p:txBody>
      </p:sp>
      <p:sp>
        <p:nvSpPr>
          <p:cNvPr id="6" name="矩形 5"/>
          <p:cNvSpPr/>
          <p:nvPr/>
        </p:nvSpPr>
        <p:spPr>
          <a:xfrm>
            <a:off x="1735931" y="1258039"/>
            <a:ext cx="6122189" cy="369332"/>
          </a:xfrm>
          <a:prstGeom prst="rect">
            <a:avLst/>
          </a:prstGeom>
        </p:spPr>
        <p:txBody>
          <a:bodyPr wrap="none">
            <a:spAutoFit/>
          </a:bodyPr>
          <a:lstStyle/>
          <a:p>
            <a:r>
              <a:rPr lang="zh-CN" altLang="en-US"/>
              <a:t>从磁盘文件stu_list中读二进制数据，并存放在stud数组中。</a:t>
            </a:r>
          </a:p>
        </p:txBody>
      </p:sp>
    </p:spTree>
    <p:extLst>
      <p:ext uri="{BB962C8B-B14F-4D97-AF65-F5344CB8AC3E}">
        <p14:creationId xmlns:p14="http://schemas.microsoft.com/office/powerpoint/2010/main" xmlns="" val="18004939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6287" y="375064"/>
            <a:ext cx="10515600" cy="1325563"/>
          </a:xfrm>
        </p:spPr>
        <p:txBody>
          <a:bodyPr/>
          <a:lstStyle/>
          <a:p>
            <a:r>
              <a:rPr lang="zh-CN" altLang="en-US"/>
              <a:t>怎样向文件读写一个字符串</a:t>
            </a:r>
          </a:p>
        </p:txBody>
      </p:sp>
      <p:sp>
        <p:nvSpPr>
          <p:cNvPr id="6" name="MH_Desc_1"/>
          <p:cNvSpPr/>
          <p:nvPr>
            <p:custDataLst>
              <p:tags r:id="rId1"/>
            </p:custDataLst>
          </p:nvPr>
        </p:nvSpPr>
        <p:spPr>
          <a:xfrm>
            <a:off x="606287" y="1381329"/>
            <a:ext cx="11002617" cy="485050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defRPr/>
            </a:pPr>
            <a:r>
              <a:rPr lang="en-US" altLang="zh-CN">
                <a:solidFill>
                  <a:schemeClr val="tx1"/>
                </a:solidFill>
              </a:rPr>
              <a:t>(1) </a:t>
            </a:r>
            <a:r>
              <a:rPr lang="zh-CN" altLang="en-US">
                <a:solidFill>
                  <a:schemeClr val="tx1"/>
                </a:solidFill>
              </a:rPr>
              <a:t>数据的存储方式</a:t>
            </a:r>
          </a:p>
          <a:p>
            <a:pPr marL="742950" lvl="1" indent="-285750" algn="just">
              <a:lnSpc>
                <a:spcPct val="120000"/>
              </a:lnSpc>
              <a:buFont typeface="Arial" panose="020B0604020202020204" pitchFamily="34" charset="0"/>
              <a:buChar char="•"/>
              <a:defRPr/>
            </a:pPr>
            <a:r>
              <a:rPr lang="zh-CN" altLang="en-US" smtClean="0">
                <a:solidFill>
                  <a:schemeClr val="tx1"/>
                </a:solidFill>
              </a:rPr>
              <a:t>文本方式</a:t>
            </a:r>
            <a:r>
              <a:rPr lang="en-US" altLang="zh-CN">
                <a:solidFill>
                  <a:schemeClr val="tx1"/>
                </a:solidFill>
              </a:rPr>
              <a:t>: </a:t>
            </a:r>
            <a:r>
              <a:rPr lang="zh-CN" altLang="en-US">
                <a:solidFill>
                  <a:schemeClr val="tx1"/>
                </a:solidFill>
              </a:rPr>
              <a:t>数据以字符方式</a:t>
            </a:r>
            <a:r>
              <a:rPr lang="en-US" altLang="zh-CN">
                <a:solidFill>
                  <a:schemeClr val="tx1"/>
                </a:solidFill>
              </a:rPr>
              <a:t>(ASCII</a:t>
            </a:r>
            <a:r>
              <a:rPr lang="zh-CN" altLang="en-US">
                <a:solidFill>
                  <a:schemeClr val="tx1"/>
                </a:solidFill>
              </a:rPr>
              <a:t>代码</a:t>
            </a:r>
            <a:r>
              <a:rPr lang="en-US" altLang="zh-CN">
                <a:solidFill>
                  <a:schemeClr val="tx1"/>
                </a:solidFill>
              </a:rPr>
              <a:t>)</a:t>
            </a:r>
            <a:r>
              <a:rPr lang="zh-CN" altLang="en-US">
                <a:solidFill>
                  <a:schemeClr val="tx1"/>
                </a:solidFill>
              </a:rPr>
              <a:t>存储到文件中。如整数</a:t>
            </a:r>
            <a:r>
              <a:rPr lang="en-US" altLang="zh-CN">
                <a:solidFill>
                  <a:schemeClr val="tx1"/>
                </a:solidFill>
              </a:rPr>
              <a:t>12</a:t>
            </a:r>
            <a:r>
              <a:rPr lang="zh-CN" altLang="en-US">
                <a:solidFill>
                  <a:schemeClr val="tx1"/>
                </a:solidFill>
              </a:rPr>
              <a:t>，送到文件时占</a:t>
            </a:r>
            <a:r>
              <a:rPr lang="en-US" altLang="zh-CN">
                <a:solidFill>
                  <a:schemeClr val="tx1"/>
                </a:solidFill>
              </a:rPr>
              <a:t>2</a:t>
            </a:r>
            <a:r>
              <a:rPr lang="zh-CN" altLang="en-US">
                <a:solidFill>
                  <a:schemeClr val="tx1"/>
                </a:solidFill>
              </a:rPr>
              <a:t>个字节，而不是</a:t>
            </a:r>
            <a:r>
              <a:rPr lang="en-US" altLang="zh-CN">
                <a:solidFill>
                  <a:schemeClr val="tx1"/>
                </a:solidFill>
              </a:rPr>
              <a:t>4</a:t>
            </a:r>
            <a:r>
              <a:rPr lang="zh-CN" altLang="en-US">
                <a:solidFill>
                  <a:schemeClr val="tx1"/>
                </a:solidFill>
              </a:rPr>
              <a:t>个字节。以文本方式保存的数据便于阅读。</a:t>
            </a:r>
          </a:p>
          <a:p>
            <a:pPr marL="742950" lvl="1" indent="-285750" algn="just">
              <a:lnSpc>
                <a:spcPct val="120000"/>
              </a:lnSpc>
              <a:buFont typeface="Arial" panose="020B0604020202020204" pitchFamily="34" charset="0"/>
              <a:buChar char="•"/>
              <a:defRPr/>
            </a:pPr>
            <a:r>
              <a:rPr lang="zh-CN" altLang="en-US" smtClean="0">
                <a:solidFill>
                  <a:schemeClr val="tx1"/>
                </a:solidFill>
              </a:rPr>
              <a:t>二进制</a:t>
            </a:r>
            <a:r>
              <a:rPr lang="zh-CN" altLang="en-US">
                <a:solidFill>
                  <a:schemeClr val="tx1"/>
                </a:solidFill>
              </a:rPr>
              <a:t>方式</a:t>
            </a:r>
            <a:r>
              <a:rPr lang="en-US" altLang="zh-CN">
                <a:solidFill>
                  <a:schemeClr val="tx1"/>
                </a:solidFill>
              </a:rPr>
              <a:t>: </a:t>
            </a:r>
            <a:r>
              <a:rPr lang="zh-CN" altLang="en-US">
                <a:solidFill>
                  <a:schemeClr val="tx1"/>
                </a:solidFill>
              </a:rPr>
              <a:t>数据按在内存的存储状态原封不动地复制到文件。如整数</a:t>
            </a:r>
            <a:r>
              <a:rPr lang="en-US" altLang="zh-CN">
                <a:solidFill>
                  <a:schemeClr val="tx1"/>
                </a:solidFill>
              </a:rPr>
              <a:t>12</a:t>
            </a:r>
            <a:r>
              <a:rPr lang="zh-CN" altLang="en-US">
                <a:solidFill>
                  <a:schemeClr val="tx1"/>
                </a:solidFill>
              </a:rPr>
              <a:t>，送到文件时和在内存中一样占</a:t>
            </a:r>
            <a:r>
              <a:rPr lang="en-US" altLang="zh-CN">
                <a:solidFill>
                  <a:schemeClr val="tx1"/>
                </a:solidFill>
              </a:rPr>
              <a:t>4</a:t>
            </a:r>
            <a:r>
              <a:rPr lang="zh-CN" altLang="en-US">
                <a:solidFill>
                  <a:schemeClr val="tx1"/>
                </a:solidFill>
              </a:rPr>
              <a:t>个字节。</a:t>
            </a:r>
          </a:p>
          <a:p>
            <a:pPr algn="just">
              <a:lnSpc>
                <a:spcPct val="120000"/>
              </a:lnSpc>
              <a:defRPr/>
            </a:pPr>
            <a:r>
              <a:rPr lang="en-US" altLang="zh-CN" smtClean="0">
                <a:solidFill>
                  <a:schemeClr val="tx1"/>
                </a:solidFill>
              </a:rPr>
              <a:t>(</a:t>
            </a:r>
            <a:r>
              <a:rPr lang="en-US" altLang="zh-CN">
                <a:solidFill>
                  <a:schemeClr val="tx1"/>
                </a:solidFill>
              </a:rPr>
              <a:t>2) </a:t>
            </a:r>
            <a:r>
              <a:rPr lang="zh-CN" altLang="en-US">
                <a:solidFill>
                  <a:schemeClr val="tx1"/>
                </a:solidFill>
              </a:rPr>
              <a:t>文件的分类</a:t>
            </a:r>
          </a:p>
          <a:p>
            <a:pPr marL="742950" lvl="1" indent="-285750" algn="just">
              <a:lnSpc>
                <a:spcPct val="120000"/>
              </a:lnSpc>
              <a:buFont typeface="Arial" panose="020B0604020202020204" pitchFamily="34" charset="0"/>
              <a:buChar char="•"/>
              <a:defRPr/>
            </a:pPr>
            <a:r>
              <a:rPr lang="zh-CN" altLang="en-US" smtClean="0">
                <a:solidFill>
                  <a:schemeClr val="tx1"/>
                </a:solidFill>
              </a:rPr>
              <a:t>文本文件</a:t>
            </a:r>
            <a:r>
              <a:rPr lang="en-US" altLang="zh-CN">
                <a:solidFill>
                  <a:schemeClr val="tx1"/>
                </a:solidFill>
              </a:rPr>
              <a:t>(ASCII</a:t>
            </a:r>
            <a:r>
              <a:rPr lang="zh-CN" altLang="en-US">
                <a:solidFill>
                  <a:schemeClr val="tx1"/>
                </a:solidFill>
              </a:rPr>
              <a:t>文件</a:t>
            </a:r>
            <a:r>
              <a:rPr lang="en-US" altLang="zh-CN">
                <a:solidFill>
                  <a:schemeClr val="tx1"/>
                </a:solidFill>
              </a:rPr>
              <a:t>):   </a:t>
            </a:r>
            <a:r>
              <a:rPr lang="zh-CN" altLang="en-US">
                <a:solidFill>
                  <a:schemeClr val="tx1"/>
                </a:solidFill>
              </a:rPr>
              <a:t>文件中全部为</a:t>
            </a:r>
            <a:r>
              <a:rPr lang="en-US" altLang="zh-CN">
                <a:solidFill>
                  <a:schemeClr val="tx1"/>
                </a:solidFill>
              </a:rPr>
              <a:t>ASCII</a:t>
            </a:r>
            <a:r>
              <a:rPr lang="zh-CN" altLang="en-US">
                <a:solidFill>
                  <a:schemeClr val="tx1"/>
                </a:solidFill>
              </a:rPr>
              <a:t>字符。</a:t>
            </a:r>
          </a:p>
          <a:p>
            <a:pPr marL="742950" lvl="1" indent="-285750" algn="just">
              <a:lnSpc>
                <a:spcPct val="120000"/>
              </a:lnSpc>
              <a:buFont typeface="Arial" panose="020B0604020202020204" pitchFamily="34" charset="0"/>
              <a:buChar char="•"/>
              <a:defRPr/>
            </a:pPr>
            <a:r>
              <a:rPr lang="zh-CN" altLang="en-US" smtClean="0">
                <a:solidFill>
                  <a:schemeClr val="tx1"/>
                </a:solidFill>
              </a:rPr>
              <a:t>二进制</a:t>
            </a:r>
            <a:r>
              <a:rPr lang="zh-CN" altLang="en-US">
                <a:solidFill>
                  <a:schemeClr val="tx1"/>
                </a:solidFill>
              </a:rPr>
              <a:t>文件</a:t>
            </a:r>
            <a:r>
              <a:rPr lang="en-US" altLang="zh-CN">
                <a:solidFill>
                  <a:schemeClr val="tx1"/>
                </a:solidFill>
              </a:rPr>
              <a:t>: </a:t>
            </a:r>
            <a:r>
              <a:rPr lang="zh-CN" altLang="en-US">
                <a:solidFill>
                  <a:schemeClr val="tx1"/>
                </a:solidFill>
              </a:rPr>
              <a:t>按二进制方式把在内存中的数据复制到文件的，称为二进制文件，即映像文件。</a:t>
            </a:r>
          </a:p>
          <a:p>
            <a:pPr algn="just">
              <a:lnSpc>
                <a:spcPct val="120000"/>
              </a:lnSpc>
              <a:defRPr/>
            </a:pPr>
            <a:r>
              <a:rPr lang="en-US" altLang="zh-CN" smtClean="0">
                <a:solidFill>
                  <a:schemeClr val="tx1"/>
                </a:solidFill>
              </a:rPr>
              <a:t>(</a:t>
            </a:r>
            <a:r>
              <a:rPr lang="en-US" altLang="zh-CN">
                <a:solidFill>
                  <a:schemeClr val="tx1"/>
                </a:solidFill>
              </a:rPr>
              <a:t>3) </a:t>
            </a:r>
            <a:r>
              <a:rPr lang="zh-CN" altLang="en-US">
                <a:solidFill>
                  <a:schemeClr val="tx1"/>
                </a:solidFill>
              </a:rPr>
              <a:t>文件的打开方式</a:t>
            </a:r>
          </a:p>
          <a:p>
            <a:pPr marL="742950" lvl="1" indent="-285750" algn="just">
              <a:lnSpc>
                <a:spcPct val="120000"/>
              </a:lnSpc>
              <a:buFont typeface="Arial" panose="020B0604020202020204" pitchFamily="34" charset="0"/>
              <a:buChar char="•"/>
              <a:defRPr/>
            </a:pPr>
            <a:r>
              <a:rPr lang="zh-CN" altLang="en-US" smtClean="0">
                <a:solidFill>
                  <a:schemeClr val="tx1"/>
                </a:solidFill>
              </a:rPr>
              <a:t>文本方式</a:t>
            </a:r>
            <a:r>
              <a:rPr lang="en-US" altLang="zh-CN">
                <a:solidFill>
                  <a:schemeClr val="tx1"/>
                </a:solidFill>
              </a:rPr>
              <a:t>: </a:t>
            </a:r>
            <a:r>
              <a:rPr lang="zh-CN" altLang="en-US">
                <a:solidFill>
                  <a:schemeClr val="tx1"/>
                </a:solidFill>
              </a:rPr>
              <a:t>不带</a:t>
            </a:r>
            <a:r>
              <a:rPr lang="en-US" altLang="zh-CN">
                <a:solidFill>
                  <a:schemeClr val="tx1"/>
                </a:solidFill>
              </a:rPr>
              <a:t>b</a:t>
            </a:r>
            <a:r>
              <a:rPr lang="zh-CN" altLang="en-US">
                <a:solidFill>
                  <a:schemeClr val="tx1"/>
                </a:solidFill>
              </a:rPr>
              <a:t>的方式，读写文件时对换行符进行转换。</a:t>
            </a:r>
          </a:p>
          <a:p>
            <a:pPr marL="742950" lvl="1" indent="-285750" algn="just">
              <a:lnSpc>
                <a:spcPct val="120000"/>
              </a:lnSpc>
              <a:buFont typeface="Arial" panose="020B0604020202020204" pitchFamily="34" charset="0"/>
              <a:buChar char="•"/>
              <a:defRPr/>
            </a:pPr>
            <a:r>
              <a:rPr lang="zh-CN" altLang="en-US" smtClean="0">
                <a:solidFill>
                  <a:schemeClr val="tx1"/>
                </a:solidFill>
              </a:rPr>
              <a:t>二进制</a:t>
            </a:r>
            <a:r>
              <a:rPr lang="zh-CN" altLang="en-US">
                <a:solidFill>
                  <a:schemeClr val="tx1"/>
                </a:solidFill>
              </a:rPr>
              <a:t>方式</a:t>
            </a:r>
            <a:r>
              <a:rPr lang="en-US" altLang="zh-CN">
                <a:solidFill>
                  <a:schemeClr val="tx1"/>
                </a:solidFill>
              </a:rPr>
              <a:t>: </a:t>
            </a:r>
            <a:r>
              <a:rPr lang="zh-CN" altLang="en-US">
                <a:solidFill>
                  <a:schemeClr val="tx1"/>
                </a:solidFill>
              </a:rPr>
              <a:t>带</a:t>
            </a:r>
            <a:r>
              <a:rPr lang="en-US" altLang="zh-CN">
                <a:solidFill>
                  <a:schemeClr val="tx1"/>
                </a:solidFill>
              </a:rPr>
              <a:t>b</a:t>
            </a:r>
            <a:r>
              <a:rPr lang="zh-CN" altLang="en-US">
                <a:solidFill>
                  <a:schemeClr val="tx1"/>
                </a:solidFill>
              </a:rPr>
              <a:t>的方式，读写文件时对换行符不进行转换。</a:t>
            </a:r>
          </a:p>
          <a:p>
            <a:pPr algn="just">
              <a:lnSpc>
                <a:spcPct val="120000"/>
              </a:lnSpc>
              <a:defRPr/>
            </a:pPr>
            <a:r>
              <a:rPr lang="en-US" altLang="zh-CN" smtClean="0">
                <a:solidFill>
                  <a:schemeClr val="tx1"/>
                </a:solidFill>
              </a:rPr>
              <a:t>(</a:t>
            </a:r>
            <a:r>
              <a:rPr lang="en-US" altLang="zh-CN">
                <a:solidFill>
                  <a:schemeClr val="tx1"/>
                </a:solidFill>
              </a:rPr>
              <a:t>4) </a:t>
            </a:r>
            <a:r>
              <a:rPr lang="zh-CN" altLang="en-US">
                <a:solidFill>
                  <a:schemeClr val="tx1"/>
                </a:solidFill>
              </a:rPr>
              <a:t>文件读写函数</a:t>
            </a:r>
          </a:p>
          <a:p>
            <a:pPr marL="742950" lvl="1" indent="-285750" algn="just">
              <a:lnSpc>
                <a:spcPct val="120000"/>
              </a:lnSpc>
              <a:buFont typeface="Arial" panose="020B0604020202020204" pitchFamily="34" charset="0"/>
              <a:buChar char="•"/>
              <a:defRPr/>
            </a:pPr>
            <a:r>
              <a:rPr lang="zh-CN" altLang="en-US" smtClean="0">
                <a:solidFill>
                  <a:schemeClr val="tx1"/>
                </a:solidFill>
              </a:rPr>
              <a:t>文本</a:t>
            </a:r>
            <a:r>
              <a:rPr lang="zh-CN" altLang="en-US">
                <a:solidFill>
                  <a:schemeClr val="tx1"/>
                </a:solidFill>
              </a:rPr>
              <a:t>读写函数</a:t>
            </a:r>
            <a:r>
              <a:rPr lang="en-US" altLang="zh-CN">
                <a:solidFill>
                  <a:schemeClr val="tx1"/>
                </a:solidFill>
              </a:rPr>
              <a:t>: </a:t>
            </a:r>
            <a:r>
              <a:rPr lang="zh-CN" altLang="en-US">
                <a:solidFill>
                  <a:schemeClr val="tx1"/>
                </a:solidFill>
              </a:rPr>
              <a:t>用来向文本文件读写字符数据的函数（如</a:t>
            </a:r>
            <a:r>
              <a:rPr lang="en-US" altLang="zh-CN">
                <a:solidFill>
                  <a:schemeClr val="tx1"/>
                </a:solidFill>
              </a:rPr>
              <a:t>fgetc</a:t>
            </a:r>
            <a:r>
              <a:rPr lang="zh-CN" altLang="en-US">
                <a:solidFill>
                  <a:schemeClr val="tx1"/>
                </a:solidFill>
              </a:rPr>
              <a:t>，</a:t>
            </a:r>
            <a:r>
              <a:rPr lang="en-US" altLang="zh-CN">
                <a:solidFill>
                  <a:schemeClr val="tx1"/>
                </a:solidFill>
              </a:rPr>
              <a:t>fgets,fputc,fputs,fscanf,fprintf</a:t>
            </a:r>
            <a:r>
              <a:rPr lang="zh-CN" altLang="en-US">
                <a:solidFill>
                  <a:schemeClr val="tx1"/>
                </a:solidFill>
              </a:rPr>
              <a:t>等）。</a:t>
            </a:r>
          </a:p>
          <a:p>
            <a:pPr marL="742950" lvl="1" indent="-285750" algn="just">
              <a:lnSpc>
                <a:spcPct val="120000"/>
              </a:lnSpc>
              <a:buFont typeface="Arial" panose="020B0604020202020204" pitchFamily="34" charset="0"/>
              <a:buChar char="•"/>
              <a:defRPr/>
            </a:pPr>
            <a:r>
              <a:rPr lang="zh-CN" altLang="en-US" smtClean="0">
                <a:solidFill>
                  <a:schemeClr val="tx1"/>
                </a:solidFill>
              </a:rPr>
              <a:t>二进制</a:t>
            </a:r>
            <a:r>
              <a:rPr lang="zh-CN" altLang="en-US">
                <a:solidFill>
                  <a:schemeClr val="tx1"/>
                </a:solidFill>
              </a:rPr>
              <a:t>读写函数</a:t>
            </a:r>
            <a:r>
              <a:rPr lang="en-US" altLang="zh-CN">
                <a:solidFill>
                  <a:schemeClr val="tx1"/>
                </a:solidFill>
              </a:rPr>
              <a:t>: </a:t>
            </a:r>
            <a:r>
              <a:rPr lang="zh-CN" altLang="en-US">
                <a:solidFill>
                  <a:schemeClr val="tx1"/>
                </a:solidFill>
              </a:rPr>
              <a:t>用来向二进制文件读写二进制数据的函数（如</a:t>
            </a:r>
            <a:r>
              <a:rPr lang="en-US" altLang="zh-CN">
                <a:solidFill>
                  <a:schemeClr val="tx1"/>
                </a:solidFill>
              </a:rPr>
              <a:t>getw,putw,fread,fwrite</a:t>
            </a:r>
            <a:r>
              <a:rPr lang="zh-CN" altLang="en-US">
                <a:solidFill>
                  <a:schemeClr val="tx1"/>
                </a:solidFill>
              </a:rPr>
              <a:t>等）</a:t>
            </a:r>
            <a:r>
              <a:rPr lang="zh-CN" altLang="en-US" smtClean="0">
                <a:solidFill>
                  <a:schemeClr val="tx1"/>
                </a:solidFill>
              </a:rPr>
              <a:t>。</a:t>
            </a:r>
            <a:endParaRPr lang="zh-CN" altLang="en-US">
              <a:solidFill>
                <a:schemeClr val="tx1"/>
              </a:solidFill>
            </a:endParaRPr>
          </a:p>
        </p:txBody>
      </p:sp>
    </p:spTree>
    <p:extLst>
      <p:ext uri="{BB962C8B-B14F-4D97-AF65-F5344CB8AC3E}">
        <p14:creationId xmlns:p14="http://schemas.microsoft.com/office/powerpoint/2010/main" xmlns="" val="935260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随机读写</a:t>
            </a:r>
            <a:r>
              <a:rPr lang="zh-CN" altLang="en-US"/>
              <a:t>数据文件</a:t>
            </a:r>
            <a:endParaRPr lang="zh-CN" altLang="en-US" dirty="0"/>
          </a:p>
        </p:txBody>
      </p:sp>
    </p:spTree>
    <p:extLst>
      <p:ext uri="{BB962C8B-B14F-4D97-AF65-F5344CB8AC3E}">
        <p14:creationId xmlns:p14="http://schemas.microsoft.com/office/powerpoint/2010/main" xmlns="" val="12420465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538B1A74-D0FB-442C-9C4B-2CB519BCEE4E}"/>
              </a:ext>
            </a:extLst>
          </p:cNvPr>
          <p:cNvSpPr/>
          <p:nvPr/>
        </p:nvSpPr>
        <p:spPr>
          <a:xfrm>
            <a:off x="0" y="2218848"/>
            <a:ext cx="12192000" cy="507127"/>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nSpc>
                <a:spcPct val="150000"/>
              </a:lnSpc>
            </a:pPr>
            <a:endParaRPr lang="zh-CN" altLang="en-US" sz="2000" dirty="0"/>
          </a:p>
        </p:txBody>
      </p:sp>
      <p:sp>
        <p:nvSpPr>
          <p:cNvPr id="3" name="圆角矩形 2"/>
          <p:cNvSpPr/>
          <p:nvPr>
            <p:custDataLst>
              <p:tags r:id="rId1"/>
            </p:custDataLst>
          </p:nvPr>
        </p:nvSpPr>
        <p:spPr>
          <a:xfrm>
            <a:off x="2343978" y="2939983"/>
            <a:ext cx="7504044" cy="2168730"/>
          </a:xfrm>
          <a:prstGeom prst="roundRect">
            <a:avLst>
              <a:gd name="adj" fmla="val 6212"/>
            </a:avLst>
          </a:prstGeom>
          <a:solidFill>
            <a:sysClr val="window" lastClr="C7EDCC">
              <a:lumMod val="95000"/>
            </a:sysClr>
          </a:solidFill>
          <a:ln w="12700" cap="flat" cmpd="sng" algn="ctr">
            <a:solidFill>
              <a:sysClr val="window" lastClr="C7EDCC"/>
            </a:solidFill>
            <a:prstDash val="solid"/>
            <a:miter lim="800000"/>
          </a:ln>
          <a:effectLst>
            <a:outerShdw blurRad="38100" sx="101000" sy="101000" algn="ctr" rotWithShape="0">
              <a:prstClr val="black">
                <a:alpha val="14000"/>
              </a:prstClr>
            </a:outerShdw>
          </a:effectLst>
        </p:spPr>
        <p:txBody>
          <a:bodyPr anchor="ctr"/>
          <a:lstStyle/>
          <a:p>
            <a:pPr>
              <a:lnSpc>
                <a:spcPct val="150000"/>
              </a:lnSpc>
            </a:pPr>
            <a:r>
              <a:rPr lang="zh-CN" altLang="en-US"/>
              <a:t>对文件进行顺序读写比较容易理解，也容易操作，但有时效率不</a:t>
            </a:r>
            <a:r>
              <a:rPr lang="zh-CN" altLang="en-US" smtClean="0"/>
              <a:t>高。而</a:t>
            </a:r>
            <a:endParaRPr lang="zh-CN" altLang="en-US"/>
          </a:p>
          <a:p>
            <a:pPr>
              <a:lnSpc>
                <a:spcPct val="150000"/>
              </a:lnSpc>
            </a:pPr>
            <a:r>
              <a:rPr lang="zh-CN" altLang="en-US"/>
              <a:t>随机访问不是按数据在文件中的物理位置次序进行读写，而是可以对任何位置上的数据进行访问，显然这种方法比顺序访问效率高得多。</a:t>
            </a:r>
          </a:p>
        </p:txBody>
      </p:sp>
    </p:spTree>
    <p:extLst>
      <p:ext uri="{BB962C8B-B14F-4D97-AF65-F5344CB8AC3E}">
        <p14:creationId xmlns:p14="http://schemas.microsoft.com/office/powerpoint/2010/main" xmlns="" val="15881269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3155" y="124898"/>
            <a:ext cx="10515600" cy="1325563"/>
          </a:xfrm>
        </p:spPr>
        <p:txBody>
          <a:bodyPr/>
          <a:lstStyle/>
          <a:p>
            <a:r>
              <a:rPr lang="zh-CN" altLang="en-US"/>
              <a:t>文件位置标记及其定位</a:t>
            </a:r>
          </a:p>
        </p:txBody>
      </p:sp>
      <p:sp>
        <p:nvSpPr>
          <p:cNvPr id="6" name="MH_Desc_1"/>
          <p:cNvSpPr/>
          <p:nvPr>
            <p:custDataLst>
              <p:tags r:id="rId1"/>
            </p:custDataLst>
          </p:nvPr>
        </p:nvSpPr>
        <p:spPr>
          <a:xfrm>
            <a:off x="563155" y="1131163"/>
            <a:ext cx="11002617" cy="52868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defRPr/>
            </a:pPr>
            <a:r>
              <a:rPr lang="en-US" altLang="zh-CN">
                <a:solidFill>
                  <a:schemeClr val="tx1"/>
                </a:solidFill>
              </a:rPr>
              <a:t>1. </a:t>
            </a:r>
            <a:r>
              <a:rPr lang="zh-CN" altLang="en-US">
                <a:solidFill>
                  <a:schemeClr val="tx1"/>
                </a:solidFill>
              </a:rPr>
              <a:t>文件位置标记</a:t>
            </a:r>
          </a:p>
          <a:p>
            <a:pPr algn="just">
              <a:lnSpc>
                <a:spcPct val="120000"/>
              </a:lnSpc>
              <a:defRPr/>
            </a:pPr>
            <a:r>
              <a:rPr lang="zh-CN" altLang="en-US" smtClean="0">
                <a:solidFill>
                  <a:schemeClr val="tx1"/>
                </a:solidFill>
              </a:rPr>
              <a:t>为了</a:t>
            </a:r>
            <a:r>
              <a:rPr lang="zh-CN" altLang="en-US">
                <a:solidFill>
                  <a:schemeClr val="tx1"/>
                </a:solidFill>
              </a:rPr>
              <a:t>对读写进行控制，系统为每个文件设置了一个</a:t>
            </a:r>
            <a:r>
              <a:rPr lang="zh-CN" altLang="en-US" b="1">
                <a:solidFill>
                  <a:schemeClr val="tx1"/>
                </a:solidFill>
              </a:rPr>
              <a:t>文件读写位置标记</a:t>
            </a:r>
            <a:r>
              <a:rPr lang="en-US" altLang="zh-CN">
                <a:solidFill>
                  <a:schemeClr val="tx1"/>
                </a:solidFill>
              </a:rPr>
              <a:t>(</a:t>
            </a:r>
            <a:r>
              <a:rPr lang="zh-CN" altLang="en-US">
                <a:solidFill>
                  <a:schemeClr val="tx1"/>
                </a:solidFill>
              </a:rPr>
              <a:t>简称文件位置标记或文件标记</a:t>
            </a:r>
            <a:r>
              <a:rPr lang="en-US" altLang="zh-CN">
                <a:solidFill>
                  <a:schemeClr val="tx1"/>
                </a:solidFill>
              </a:rPr>
              <a:t>)</a:t>
            </a:r>
            <a:r>
              <a:rPr lang="zh-CN" altLang="en-US">
                <a:solidFill>
                  <a:schemeClr val="tx1"/>
                </a:solidFill>
              </a:rPr>
              <a:t>，用来指示“接下来要读写的下一个字符的位置</a:t>
            </a:r>
            <a:r>
              <a:rPr lang="zh-CN" altLang="en-US" smtClean="0">
                <a:solidFill>
                  <a:schemeClr val="tx1"/>
                </a:solidFill>
              </a:rPr>
              <a:t>”。</a:t>
            </a:r>
            <a:endParaRPr lang="zh-CN" altLang="en-US">
              <a:solidFill>
                <a:schemeClr val="tx1"/>
              </a:solidFill>
            </a:endParaRPr>
          </a:p>
          <a:p>
            <a:pPr algn="just">
              <a:lnSpc>
                <a:spcPct val="120000"/>
              </a:lnSpc>
              <a:defRPr/>
            </a:pPr>
            <a:r>
              <a:rPr lang="zh-CN" altLang="en-US">
                <a:solidFill>
                  <a:schemeClr val="tx1"/>
                </a:solidFill>
              </a:rPr>
              <a:t>一般情况下，在对字符文件进行顺序读写时，文件位置标记指向文件开头，这时如果对文件进行</a:t>
            </a:r>
            <a:r>
              <a:rPr lang="zh-CN" altLang="en-US" smtClean="0">
                <a:solidFill>
                  <a:schemeClr val="tx1"/>
                </a:solidFill>
              </a:rPr>
              <a:t>读</a:t>
            </a:r>
            <a:r>
              <a:rPr lang="en-US" altLang="zh-CN" smtClean="0">
                <a:solidFill>
                  <a:schemeClr val="tx1"/>
                </a:solidFill>
              </a:rPr>
              <a:t>/</a:t>
            </a:r>
            <a:r>
              <a:rPr lang="zh-CN" altLang="en-US" smtClean="0">
                <a:solidFill>
                  <a:schemeClr val="tx1"/>
                </a:solidFill>
              </a:rPr>
              <a:t>写的</a:t>
            </a:r>
            <a:r>
              <a:rPr lang="zh-CN" altLang="en-US">
                <a:solidFill>
                  <a:schemeClr val="tx1"/>
                </a:solidFill>
              </a:rPr>
              <a:t>操作，</a:t>
            </a:r>
            <a:r>
              <a:rPr lang="zh-CN" altLang="en-US" smtClean="0">
                <a:solidFill>
                  <a:schemeClr val="tx1"/>
                </a:solidFill>
              </a:rPr>
              <a:t>就读</a:t>
            </a:r>
            <a:r>
              <a:rPr lang="en-US" altLang="zh-CN" smtClean="0">
                <a:solidFill>
                  <a:schemeClr val="tx1"/>
                </a:solidFill>
              </a:rPr>
              <a:t>/</a:t>
            </a:r>
            <a:r>
              <a:rPr lang="zh-CN" altLang="en-US" smtClean="0">
                <a:solidFill>
                  <a:schemeClr val="tx1"/>
                </a:solidFill>
              </a:rPr>
              <a:t>写完第</a:t>
            </a:r>
            <a:r>
              <a:rPr lang="en-US" altLang="zh-CN">
                <a:solidFill>
                  <a:schemeClr val="tx1"/>
                </a:solidFill>
              </a:rPr>
              <a:t>1</a:t>
            </a:r>
            <a:r>
              <a:rPr lang="zh-CN" altLang="en-US">
                <a:solidFill>
                  <a:schemeClr val="tx1"/>
                </a:solidFill>
              </a:rPr>
              <a:t>个</a:t>
            </a:r>
            <a:r>
              <a:rPr lang="zh-CN" altLang="en-US" smtClean="0">
                <a:solidFill>
                  <a:schemeClr val="tx1"/>
                </a:solidFill>
              </a:rPr>
              <a:t>字符后，文件</a:t>
            </a:r>
            <a:r>
              <a:rPr lang="zh-CN" altLang="en-US">
                <a:solidFill>
                  <a:schemeClr val="tx1"/>
                </a:solidFill>
              </a:rPr>
              <a:t>位置</a:t>
            </a:r>
            <a:r>
              <a:rPr lang="zh-CN" altLang="en-US" smtClean="0">
                <a:solidFill>
                  <a:schemeClr val="tx1"/>
                </a:solidFill>
              </a:rPr>
              <a:t>标记顺序向后</a:t>
            </a:r>
            <a:r>
              <a:rPr lang="zh-CN" altLang="en-US">
                <a:solidFill>
                  <a:schemeClr val="tx1"/>
                </a:solidFill>
              </a:rPr>
              <a:t>移一个位置，在下一次执行</a:t>
            </a:r>
            <a:r>
              <a:rPr lang="zh-CN" altLang="en-US" smtClean="0">
                <a:solidFill>
                  <a:schemeClr val="tx1"/>
                </a:solidFill>
              </a:rPr>
              <a:t>读</a:t>
            </a:r>
            <a:r>
              <a:rPr lang="en-US" altLang="zh-CN" smtClean="0">
                <a:solidFill>
                  <a:schemeClr val="tx1"/>
                </a:solidFill>
              </a:rPr>
              <a:t>/</a:t>
            </a:r>
            <a:r>
              <a:rPr lang="zh-CN" altLang="en-US" smtClean="0">
                <a:solidFill>
                  <a:schemeClr val="tx1"/>
                </a:solidFill>
              </a:rPr>
              <a:t>写操作</a:t>
            </a:r>
            <a:r>
              <a:rPr lang="zh-CN" altLang="en-US">
                <a:solidFill>
                  <a:schemeClr val="tx1"/>
                </a:solidFill>
              </a:rPr>
              <a:t>时，就将位置标记指向的第</a:t>
            </a:r>
            <a:r>
              <a:rPr lang="en-US" altLang="zh-CN">
                <a:solidFill>
                  <a:schemeClr val="tx1"/>
                </a:solidFill>
              </a:rPr>
              <a:t>2</a:t>
            </a:r>
            <a:r>
              <a:rPr lang="zh-CN" altLang="en-US">
                <a:solidFill>
                  <a:schemeClr val="tx1"/>
                </a:solidFill>
              </a:rPr>
              <a:t>个</a:t>
            </a:r>
            <a:r>
              <a:rPr lang="zh-CN" altLang="en-US" smtClean="0">
                <a:solidFill>
                  <a:schemeClr val="tx1"/>
                </a:solidFill>
              </a:rPr>
              <a:t>字符进行读出或写入。</a:t>
            </a:r>
            <a:r>
              <a:rPr lang="zh-CN" altLang="en-US">
                <a:solidFill>
                  <a:schemeClr val="tx1"/>
                </a:solidFill>
              </a:rPr>
              <a:t>依此类推，直到遇文件尾</a:t>
            </a:r>
            <a:r>
              <a:rPr lang="zh-CN" altLang="en-US" smtClean="0">
                <a:solidFill>
                  <a:schemeClr val="tx1"/>
                </a:solidFill>
              </a:rPr>
              <a:t>，</a:t>
            </a:r>
            <a:r>
              <a:rPr lang="zh-CN" altLang="en-US">
                <a:solidFill>
                  <a:schemeClr val="tx1"/>
                </a:solidFill>
              </a:rPr>
              <a:t>，此时文件位置标记在最后一个数据之后。</a:t>
            </a:r>
          </a:p>
          <a:p>
            <a:pPr algn="just">
              <a:lnSpc>
                <a:spcPct val="120000"/>
              </a:lnSpc>
              <a:defRPr/>
            </a:pPr>
            <a:endParaRPr lang="en-US" altLang="zh-CN" smtClean="0">
              <a:solidFill>
                <a:schemeClr val="tx1"/>
              </a:solidFill>
            </a:endParaRPr>
          </a:p>
          <a:p>
            <a:pPr algn="just">
              <a:lnSpc>
                <a:spcPct val="120000"/>
              </a:lnSpc>
              <a:defRPr/>
            </a:pPr>
            <a:endParaRPr lang="en-US" altLang="zh-CN" smtClean="0">
              <a:solidFill>
                <a:schemeClr val="tx1"/>
              </a:solidFill>
            </a:endParaRPr>
          </a:p>
          <a:p>
            <a:pPr algn="just">
              <a:lnSpc>
                <a:spcPct val="120000"/>
              </a:lnSpc>
              <a:defRPr/>
            </a:pPr>
            <a:endParaRPr lang="en-US" altLang="zh-CN" smtClean="0">
              <a:solidFill>
                <a:schemeClr val="tx1"/>
              </a:solidFill>
            </a:endParaRPr>
          </a:p>
          <a:p>
            <a:pPr algn="just">
              <a:lnSpc>
                <a:spcPct val="120000"/>
              </a:lnSpc>
              <a:defRPr/>
            </a:pPr>
            <a:endParaRPr lang="zh-CN" altLang="en-US">
              <a:solidFill>
                <a:schemeClr val="tx1"/>
              </a:solidFill>
            </a:endParaRPr>
          </a:p>
          <a:p>
            <a:pPr algn="just">
              <a:lnSpc>
                <a:spcPct val="120000"/>
              </a:lnSpc>
              <a:defRPr/>
            </a:pPr>
            <a:r>
              <a:rPr lang="zh-CN" altLang="en-US">
                <a:solidFill>
                  <a:schemeClr val="tx1"/>
                </a:solidFill>
              </a:rPr>
              <a:t>对流式文件既可以进行顺序读写，也可以进行随机读写。关键在于控制文件的位置标记。如果文件位置标记是按字节位置顺序移动的，就是顺序读写。如果能将文件位置标记按需要移动到任意位置，就可以实现随机读写。所谓随机读写，是指读写完上一个字符（字节）后，并不一定要读写其后续的字符（字节），而可以读写文件中任意位置上所需要的字符（字节）。即对文件读写数据的顺序和数据在文件中的物理顺序一般是不一致的。可以在任何位置写入数据，在任何位置读取数据。</a:t>
            </a:r>
          </a:p>
        </p:txBody>
      </p:sp>
      <p:graphicFrame>
        <p:nvGraphicFramePr>
          <p:cNvPr id="3" name="表格 2"/>
          <p:cNvGraphicFramePr>
            <a:graphicFrameLocks noGrp="1"/>
          </p:cNvGraphicFramePr>
          <p:nvPr>
            <p:extLst>
              <p:ext uri="{D42A27DB-BD31-4B8C-83A1-F6EECF244321}">
                <p14:modId xmlns:p14="http://schemas.microsoft.com/office/powerpoint/2010/main" xmlns="" val="1614065453"/>
              </p:ext>
            </p:extLst>
          </p:nvPr>
        </p:nvGraphicFramePr>
        <p:xfrm>
          <a:off x="2101012" y="3238580"/>
          <a:ext cx="8128008" cy="1112520"/>
        </p:xfrm>
        <a:graphic>
          <a:graphicData uri="http://schemas.openxmlformats.org/drawingml/2006/table">
            <a:tbl>
              <a:tblPr>
                <a:tableStyleId>{5C22544A-7EE6-4342-B048-85BDC9FD1C3A}</a:tableStyleId>
              </a:tblPr>
              <a:tblGrid>
                <a:gridCol w="387048">
                  <a:extLst>
                    <a:ext uri="{9D8B030D-6E8A-4147-A177-3AD203B41FA5}">
                      <a16:colId xmlns:a16="http://schemas.microsoft.com/office/drawing/2014/main" xmlns="" val="1700015057"/>
                    </a:ext>
                  </a:extLst>
                </a:gridCol>
                <a:gridCol w="387048">
                  <a:extLst>
                    <a:ext uri="{9D8B030D-6E8A-4147-A177-3AD203B41FA5}">
                      <a16:colId xmlns:a16="http://schemas.microsoft.com/office/drawing/2014/main" xmlns="" val="2424222488"/>
                    </a:ext>
                  </a:extLst>
                </a:gridCol>
                <a:gridCol w="387048">
                  <a:extLst>
                    <a:ext uri="{9D8B030D-6E8A-4147-A177-3AD203B41FA5}">
                      <a16:colId xmlns:a16="http://schemas.microsoft.com/office/drawing/2014/main" xmlns="" val="2971075410"/>
                    </a:ext>
                  </a:extLst>
                </a:gridCol>
                <a:gridCol w="387048">
                  <a:extLst>
                    <a:ext uri="{9D8B030D-6E8A-4147-A177-3AD203B41FA5}">
                      <a16:colId xmlns:a16="http://schemas.microsoft.com/office/drawing/2014/main" xmlns="" val="463996055"/>
                    </a:ext>
                  </a:extLst>
                </a:gridCol>
                <a:gridCol w="387048">
                  <a:extLst>
                    <a:ext uri="{9D8B030D-6E8A-4147-A177-3AD203B41FA5}">
                      <a16:colId xmlns:a16="http://schemas.microsoft.com/office/drawing/2014/main" xmlns="" val="2057265653"/>
                    </a:ext>
                  </a:extLst>
                </a:gridCol>
                <a:gridCol w="387048">
                  <a:extLst>
                    <a:ext uri="{9D8B030D-6E8A-4147-A177-3AD203B41FA5}">
                      <a16:colId xmlns:a16="http://schemas.microsoft.com/office/drawing/2014/main" xmlns="" val="944877750"/>
                    </a:ext>
                  </a:extLst>
                </a:gridCol>
                <a:gridCol w="387048">
                  <a:extLst>
                    <a:ext uri="{9D8B030D-6E8A-4147-A177-3AD203B41FA5}">
                      <a16:colId xmlns:a16="http://schemas.microsoft.com/office/drawing/2014/main" xmlns="" val="3970189466"/>
                    </a:ext>
                  </a:extLst>
                </a:gridCol>
                <a:gridCol w="387048">
                  <a:extLst>
                    <a:ext uri="{9D8B030D-6E8A-4147-A177-3AD203B41FA5}">
                      <a16:colId xmlns:a16="http://schemas.microsoft.com/office/drawing/2014/main" xmlns="" val="737069930"/>
                    </a:ext>
                  </a:extLst>
                </a:gridCol>
                <a:gridCol w="387048">
                  <a:extLst>
                    <a:ext uri="{9D8B030D-6E8A-4147-A177-3AD203B41FA5}">
                      <a16:colId xmlns:a16="http://schemas.microsoft.com/office/drawing/2014/main" xmlns="" val="1607531961"/>
                    </a:ext>
                  </a:extLst>
                </a:gridCol>
                <a:gridCol w="387048">
                  <a:extLst>
                    <a:ext uri="{9D8B030D-6E8A-4147-A177-3AD203B41FA5}">
                      <a16:colId xmlns:a16="http://schemas.microsoft.com/office/drawing/2014/main" xmlns="" val="3500057277"/>
                    </a:ext>
                  </a:extLst>
                </a:gridCol>
                <a:gridCol w="387048">
                  <a:extLst>
                    <a:ext uri="{9D8B030D-6E8A-4147-A177-3AD203B41FA5}">
                      <a16:colId xmlns:a16="http://schemas.microsoft.com/office/drawing/2014/main" xmlns="" val="4041503738"/>
                    </a:ext>
                  </a:extLst>
                </a:gridCol>
                <a:gridCol w="387048">
                  <a:extLst>
                    <a:ext uri="{9D8B030D-6E8A-4147-A177-3AD203B41FA5}">
                      <a16:colId xmlns:a16="http://schemas.microsoft.com/office/drawing/2014/main" xmlns="" val="2208537598"/>
                    </a:ext>
                  </a:extLst>
                </a:gridCol>
                <a:gridCol w="387048">
                  <a:extLst>
                    <a:ext uri="{9D8B030D-6E8A-4147-A177-3AD203B41FA5}">
                      <a16:colId xmlns:a16="http://schemas.microsoft.com/office/drawing/2014/main" xmlns="" val="3565195784"/>
                    </a:ext>
                  </a:extLst>
                </a:gridCol>
                <a:gridCol w="387048">
                  <a:extLst>
                    <a:ext uri="{9D8B030D-6E8A-4147-A177-3AD203B41FA5}">
                      <a16:colId xmlns:a16="http://schemas.microsoft.com/office/drawing/2014/main" xmlns="" val="207124761"/>
                    </a:ext>
                  </a:extLst>
                </a:gridCol>
                <a:gridCol w="387048">
                  <a:extLst>
                    <a:ext uri="{9D8B030D-6E8A-4147-A177-3AD203B41FA5}">
                      <a16:colId xmlns:a16="http://schemas.microsoft.com/office/drawing/2014/main" xmlns="" val="4012340213"/>
                    </a:ext>
                  </a:extLst>
                </a:gridCol>
                <a:gridCol w="387048">
                  <a:extLst>
                    <a:ext uri="{9D8B030D-6E8A-4147-A177-3AD203B41FA5}">
                      <a16:colId xmlns:a16="http://schemas.microsoft.com/office/drawing/2014/main" xmlns="" val="464916944"/>
                    </a:ext>
                  </a:extLst>
                </a:gridCol>
                <a:gridCol w="387048">
                  <a:extLst>
                    <a:ext uri="{9D8B030D-6E8A-4147-A177-3AD203B41FA5}">
                      <a16:colId xmlns:a16="http://schemas.microsoft.com/office/drawing/2014/main" xmlns="" val="1632810187"/>
                    </a:ext>
                  </a:extLst>
                </a:gridCol>
                <a:gridCol w="387048">
                  <a:extLst>
                    <a:ext uri="{9D8B030D-6E8A-4147-A177-3AD203B41FA5}">
                      <a16:colId xmlns:a16="http://schemas.microsoft.com/office/drawing/2014/main" xmlns="" val="1194699414"/>
                    </a:ext>
                  </a:extLst>
                </a:gridCol>
                <a:gridCol w="387048">
                  <a:extLst>
                    <a:ext uri="{9D8B030D-6E8A-4147-A177-3AD203B41FA5}">
                      <a16:colId xmlns:a16="http://schemas.microsoft.com/office/drawing/2014/main" xmlns="" val="2616649053"/>
                    </a:ext>
                  </a:extLst>
                </a:gridCol>
                <a:gridCol w="387048">
                  <a:extLst>
                    <a:ext uri="{9D8B030D-6E8A-4147-A177-3AD203B41FA5}">
                      <a16:colId xmlns:a16="http://schemas.microsoft.com/office/drawing/2014/main" xmlns="" val="389149115"/>
                    </a:ext>
                  </a:extLst>
                </a:gridCol>
                <a:gridCol w="387048">
                  <a:extLst>
                    <a:ext uri="{9D8B030D-6E8A-4147-A177-3AD203B41FA5}">
                      <a16:colId xmlns:a16="http://schemas.microsoft.com/office/drawing/2014/main" xmlns="" val="1446948413"/>
                    </a:ext>
                  </a:extLst>
                </a:gridCol>
              </a:tblGrid>
              <a:tr h="370840">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tc>
                  <a:txBody>
                    <a:bodyPr/>
                    <a:lstStyle/>
                    <a:p>
                      <a:endParaRPr lang="zh-CN" altLang="en-US" sz="1400">
                        <a:solidFill>
                          <a:schemeClr val="accent1"/>
                        </a:solidFill>
                      </a:endParaRPr>
                    </a:p>
                  </a:txBody>
                  <a:tcPr>
                    <a:lnB w="12700" cmpd="sng">
                      <a:noFill/>
                    </a:lnB>
                  </a:tcPr>
                </a:tc>
                <a:extLst>
                  <a:ext uri="{0D108BD9-81ED-4DB2-BD59-A6C34878D82A}">
                    <a16:rowId xmlns:a16="http://schemas.microsoft.com/office/drawing/2014/main" xmlns="" val="157856925"/>
                  </a:ext>
                </a:extLst>
              </a:tr>
              <a:tr h="370840">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93400878"/>
                  </a:ext>
                </a:extLst>
              </a:tr>
              <a:tr h="370840">
                <a:tc gridSpan="2">
                  <a:txBody>
                    <a:bodyPr/>
                    <a:lstStyle/>
                    <a:p>
                      <a:r>
                        <a:rPr lang="zh-CN" altLang="en-US" sz="1400" smtClean="0">
                          <a:solidFill>
                            <a:schemeClr val="accent1"/>
                          </a:solidFill>
                        </a:rPr>
                        <a:t>文件头</a:t>
                      </a:r>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5">
                  <a:txBody>
                    <a:bodyPr/>
                    <a:lstStyle/>
                    <a:p>
                      <a:r>
                        <a:rPr lang="zh-CN" altLang="en-US" sz="1400" smtClean="0">
                          <a:solidFill>
                            <a:schemeClr val="accent1"/>
                          </a:solidFill>
                        </a:rPr>
                        <a:t>读写当前位置</a:t>
                      </a:r>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pPr algn="r"/>
                      <a:r>
                        <a:rPr lang="zh-CN" altLang="en-US" sz="1400" smtClean="0">
                          <a:solidFill>
                            <a:schemeClr val="accent1"/>
                          </a:solidFill>
                        </a:rPr>
                        <a:t>文件尾</a:t>
                      </a:r>
                      <a:endParaRPr lang="zh-CN" altLang="en-US" sz="1400">
                        <a:solidFill>
                          <a:schemeClr val="accent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sz="14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30118252"/>
                  </a:ext>
                </a:extLst>
              </a:tr>
            </a:tbl>
          </a:graphicData>
        </a:graphic>
      </p:graphicFrame>
      <p:cxnSp>
        <p:nvCxnSpPr>
          <p:cNvPr id="5" name="直接箭头连接符 4"/>
          <p:cNvCxnSpPr/>
          <p:nvPr/>
        </p:nvCxnSpPr>
        <p:spPr>
          <a:xfrm flipV="1">
            <a:off x="2109639" y="3632578"/>
            <a:ext cx="0" cy="490848"/>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9" name="直接箭头连接符 8"/>
          <p:cNvCxnSpPr/>
          <p:nvPr/>
        </p:nvCxnSpPr>
        <p:spPr>
          <a:xfrm flipV="1">
            <a:off x="4415518" y="3632578"/>
            <a:ext cx="0" cy="490848"/>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cxnSp>
        <p:nvCxnSpPr>
          <p:cNvPr id="10" name="直接箭头连接符 9"/>
          <p:cNvCxnSpPr/>
          <p:nvPr/>
        </p:nvCxnSpPr>
        <p:spPr>
          <a:xfrm flipV="1">
            <a:off x="10229020" y="3632578"/>
            <a:ext cx="0" cy="490848"/>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30153666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3155" y="124898"/>
            <a:ext cx="10515600" cy="1325563"/>
          </a:xfrm>
        </p:spPr>
        <p:txBody>
          <a:bodyPr/>
          <a:lstStyle/>
          <a:p>
            <a:r>
              <a:rPr lang="zh-CN" altLang="en-US"/>
              <a:t>文件位置标记及其定位</a:t>
            </a:r>
          </a:p>
        </p:txBody>
      </p:sp>
      <p:sp>
        <p:nvSpPr>
          <p:cNvPr id="6" name="MH_Desc_1"/>
          <p:cNvSpPr/>
          <p:nvPr>
            <p:custDataLst>
              <p:tags r:id="rId1"/>
            </p:custDataLst>
          </p:nvPr>
        </p:nvSpPr>
        <p:spPr>
          <a:xfrm>
            <a:off x="563155" y="1131163"/>
            <a:ext cx="11002617" cy="528689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a:solidFill>
                  <a:schemeClr val="tx1"/>
                </a:solidFill>
              </a:rPr>
              <a:t>2. </a:t>
            </a:r>
            <a:r>
              <a:rPr lang="zh-CN" altLang="en-US">
                <a:solidFill>
                  <a:schemeClr val="tx1"/>
                </a:solidFill>
              </a:rPr>
              <a:t>文件位置标记的</a:t>
            </a:r>
            <a:r>
              <a:rPr lang="zh-CN" altLang="en-US" smtClean="0">
                <a:solidFill>
                  <a:schemeClr val="tx1"/>
                </a:solidFill>
              </a:rPr>
              <a:t>定位</a:t>
            </a:r>
            <a:endParaRPr lang="en-US" altLang="zh-CN" smtClean="0">
              <a:solidFill>
                <a:schemeClr val="tx1"/>
              </a:solidFill>
            </a:endParaRPr>
          </a:p>
          <a:p>
            <a:pPr algn="just">
              <a:lnSpc>
                <a:spcPct val="150000"/>
              </a:lnSpc>
              <a:defRPr/>
            </a:pPr>
            <a:r>
              <a:rPr lang="en-US" altLang="zh-CN">
                <a:solidFill>
                  <a:schemeClr val="tx1"/>
                </a:solidFill>
              </a:rPr>
              <a:t>(1) </a:t>
            </a:r>
            <a:r>
              <a:rPr lang="zh-CN" altLang="en-US">
                <a:solidFill>
                  <a:schemeClr val="tx1"/>
                </a:solidFill>
              </a:rPr>
              <a:t>用</a:t>
            </a:r>
            <a:r>
              <a:rPr lang="en-US" altLang="zh-CN">
                <a:solidFill>
                  <a:schemeClr val="tx1"/>
                </a:solidFill>
              </a:rPr>
              <a:t>rewind</a:t>
            </a:r>
            <a:r>
              <a:rPr lang="zh-CN" altLang="en-US">
                <a:solidFill>
                  <a:schemeClr val="tx1"/>
                </a:solidFill>
              </a:rPr>
              <a:t>函数使文件位置标记指向文件开头</a:t>
            </a:r>
          </a:p>
          <a:p>
            <a:pPr indent="307975" algn="just">
              <a:lnSpc>
                <a:spcPct val="150000"/>
              </a:lnSpc>
              <a:defRPr/>
            </a:pPr>
            <a:r>
              <a:rPr lang="en-US" altLang="zh-CN" smtClean="0">
                <a:solidFill>
                  <a:schemeClr val="tx1"/>
                </a:solidFill>
              </a:rPr>
              <a:t>rewind</a:t>
            </a:r>
            <a:r>
              <a:rPr lang="zh-CN" altLang="en-US">
                <a:solidFill>
                  <a:schemeClr val="tx1"/>
                </a:solidFill>
              </a:rPr>
              <a:t>函数的作用是使文件位置标记重新返回文件的开头，此函数没有返回值</a:t>
            </a:r>
            <a:r>
              <a:rPr lang="zh-CN" altLang="en-US" smtClean="0">
                <a:solidFill>
                  <a:schemeClr val="tx1"/>
                </a:solidFill>
              </a:rPr>
              <a:t>。</a:t>
            </a:r>
            <a:endParaRPr lang="en-US" altLang="zh-CN" smtClean="0">
              <a:solidFill>
                <a:schemeClr val="tx1"/>
              </a:solidFill>
            </a:endParaRPr>
          </a:p>
          <a:p>
            <a:pPr algn="just">
              <a:lnSpc>
                <a:spcPct val="150000"/>
              </a:lnSpc>
              <a:defRPr/>
            </a:pPr>
            <a:r>
              <a:rPr lang="en-US" altLang="zh-CN">
                <a:solidFill>
                  <a:schemeClr val="tx1"/>
                </a:solidFill>
              </a:rPr>
              <a:t>(2) </a:t>
            </a:r>
            <a:r>
              <a:rPr lang="zh-CN" altLang="en-US">
                <a:solidFill>
                  <a:schemeClr val="tx1"/>
                </a:solidFill>
              </a:rPr>
              <a:t>用</a:t>
            </a:r>
            <a:r>
              <a:rPr lang="en-US" altLang="zh-CN">
                <a:solidFill>
                  <a:schemeClr val="tx1"/>
                </a:solidFill>
              </a:rPr>
              <a:t>fseek</a:t>
            </a:r>
            <a:r>
              <a:rPr lang="zh-CN" altLang="en-US">
                <a:solidFill>
                  <a:schemeClr val="tx1"/>
                </a:solidFill>
              </a:rPr>
              <a:t>函数改变文件位置标记</a:t>
            </a:r>
          </a:p>
          <a:p>
            <a:pPr algn="just">
              <a:lnSpc>
                <a:spcPct val="150000"/>
              </a:lnSpc>
              <a:defRPr/>
            </a:pPr>
            <a:endParaRPr lang="zh-CN" altLang="en-US">
              <a:solidFill>
                <a:schemeClr val="tx1"/>
              </a:solidFill>
            </a:endParaRPr>
          </a:p>
          <a:p>
            <a:pPr indent="307975" algn="just">
              <a:lnSpc>
                <a:spcPct val="150000"/>
              </a:lnSpc>
              <a:defRPr/>
            </a:pPr>
            <a:r>
              <a:rPr lang="en-US" altLang="zh-CN">
                <a:solidFill>
                  <a:schemeClr val="tx1"/>
                </a:solidFill>
              </a:rPr>
              <a:t>fseek</a:t>
            </a:r>
            <a:r>
              <a:rPr lang="zh-CN" altLang="en-US">
                <a:solidFill>
                  <a:schemeClr val="tx1"/>
                </a:solidFill>
              </a:rPr>
              <a:t>函数一般用于二进制文件。</a:t>
            </a:r>
          </a:p>
          <a:p>
            <a:pPr algn="just">
              <a:lnSpc>
                <a:spcPct val="150000"/>
              </a:lnSpc>
              <a:defRPr/>
            </a:pPr>
            <a:endParaRPr lang="zh-CN" altLang="en-US">
              <a:solidFill>
                <a:schemeClr val="tx1"/>
              </a:solidFill>
            </a:endParaRPr>
          </a:p>
          <a:p>
            <a:pPr algn="just">
              <a:lnSpc>
                <a:spcPct val="150000"/>
              </a:lnSpc>
              <a:defRPr/>
            </a:pPr>
            <a:endParaRPr lang="zh-CN" altLang="en-US">
              <a:solidFill>
                <a:schemeClr val="tx1"/>
              </a:solidFill>
            </a:endParaRPr>
          </a:p>
          <a:p>
            <a:pPr algn="just">
              <a:lnSpc>
                <a:spcPct val="150000"/>
              </a:lnSpc>
              <a:defRPr/>
            </a:pPr>
            <a:r>
              <a:rPr lang="en-US" altLang="zh-CN">
                <a:solidFill>
                  <a:schemeClr val="tx1"/>
                </a:solidFill>
              </a:rPr>
              <a:t>(3) </a:t>
            </a:r>
            <a:r>
              <a:rPr lang="zh-CN" altLang="en-US">
                <a:solidFill>
                  <a:schemeClr val="tx1"/>
                </a:solidFill>
              </a:rPr>
              <a:t>用</a:t>
            </a:r>
            <a:r>
              <a:rPr lang="en-US" altLang="zh-CN">
                <a:solidFill>
                  <a:schemeClr val="tx1"/>
                </a:solidFill>
              </a:rPr>
              <a:t>ftell</a:t>
            </a:r>
            <a:r>
              <a:rPr lang="zh-CN" altLang="en-US">
                <a:solidFill>
                  <a:schemeClr val="tx1"/>
                </a:solidFill>
              </a:rPr>
              <a:t>函数测定文件位置标记的当前</a:t>
            </a:r>
            <a:r>
              <a:rPr lang="zh-CN" altLang="en-US" smtClean="0">
                <a:solidFill>
                  <a:schemeClr val="tx1"/>
                </a:solidFill>
              </a:rPr>
              <a:t>位置</a:t>
            </a:r>
            <a:endParaRPr lang="zh-CN" altLang="en-US">
              <a:solidFill>
                <a:schemeClr val="tx1"/>
              </a:solidFill>
            </a:endParaRPr>
          </a:p>
        </p:txBody>
      </p:sp>
      <p:sp>
        <p:nvSpPr>
          <p:cNvPr id="8" name="矩形 7"/>
          <p:cNvSpPr/>
          <p:nvPr/>
        </p:nvSpPr>
        <p:spPr>
          <a:xfrm>
            <a:off x="5374593" y="1571603"/>
            <a:ext cx="4982880" cy="40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zh-CN" smtClean="0">
                <a:solidFill>
                  <a:schemeClr val="bg1"/>
                </a:solidFill>
              </a:rPr>
              <a:t>rewind(</a:t>
            </a:r>
            <a:r>
              <a:rPr lang="zh-CN" altLang="en-US" smtClean="0">
                <a:solidFill>
                  <a:schemeClr val="bg1"/>
                </a:solidFill>
              </a:rPr>
              <a:t>文件指针</a:t>
            </a:r>
            <a:r>
              <a:rPr lang="en-US" altLang="zh-CN" smtClean="0">
                <a:solidFill>
                  <a:schemeClr val="bg1"/>
                </a:solidFill>
              </a:rPr>
              <a:t>);</a:t>
            </a:r>
            <a:endParaRPr lang="en-US" altLang="zh-CN">
              <a:solidFill>
                <a:schemeClr val="bg1"/>
              </a:solidFill>
            </a:endParaRPr>
          </a:p>
        </p:txBody>
      </p:sp>
      <p:sp>
        <p:nvSpPr>
          <p:cNvPr id="11" name="矩形 10"/>
          <p:cNvSpPr/>
          <p:nvPr/>
        </p:nvSpPr>
        <p:spPr>
          <a:xfrm>
            <a:off x="933438" y="2876548"/>
            <a:ext cx="4441155" cy="40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zh-CN" smtClean="0">
                <a:solidFill>
                  <a:schemeClr val="bg1"/>
                </a:solidFill>
              </a:rPr>
              <a:t>fseek(</a:t>
            </a:r>
            <a:r>
              <a:rPr lang="zh-CN" altLang="en-US" smtClean="0">
                <a:solidFill>
                  <a:schemeClr val="bg1"/>
                </a:solidFill>
              </a:rPr>
              <a:t>文件类型指针</a:t>
            </a:r>
            <a:r>
              <a:rPr lang="en-US" altLang="zh-CN" smtClean="0">
                <a:solidFill>
                  <a:schemeClr val="bg1"/>
                </a:solidFill>
              </a:rPr>
              <a:t>, </a:t>
            </a:r>
            <a:r>
              <a:rPr lang="zh-CN" altLang="en-US" smtClean="0">
                <a:solidFill>
                  <a:schemeClr val="bg1"/>
                </a:solidFill>
              </a:rPr>
              <a:t>位移量</a:t>
            </a:r>
            <a:r>
              <a:rPr lang="en-US" altLang="zh-CN" smtClean="0">
                <a:solidFill>
                  <a:schemeClr val="bg1"/>
                </a:solidFill>
              </a:rPr>
              <a:t>, </a:t>
            </a:r>
            <a:r>
              <a:rPr lang="zh-CN" altLang="en-US" smtClean="0">
                <a:solidFill>
                  <a:schemeClr val="bg1"/>
                </a:solidFill>
              </a:rPr>
              <a:t>起始点</a:t>
            </a:r>
            <a:r>
              <a:rPr lang="en-US" altLang="zh-CN" smtClean="0">
                <a:solidFill>
                  <a:schemeClr val="bg1"/>
                </a:solidFill>
              </a:rPr>
              <a:t>);</a:t>
            </a:r>
            <a:endParaRPr lang="en-US" altLang="zh-CN">
              <a:solidFill>
                <a:schemeClr val="bg1"/>
              </a:solidFill>
            </a:endParaRPr>
          </a:p>
        </p:txBody>
      </p:sp>
      <p:sp>
        <p:nvSpPr>
          <p:cNvPr id="4" name="矩形 3"/>
          <p:cNvSpPr/>
          <p:nvPr/>
        </p:nvSpPr>
        <p:spPr>
          <a:xfrm>
            <a:off x="5374593" y="2434175"/>
            <a:ext cx="4982880" cy="867930"/>
          </a:xfrm>
          <a:prstGeom prst="rect">
            <a:avLst/>
          </a:prstGeom>
          <a:solidFill>
            <a:schemeClr val="accent1">
              <a:lumMod val="20000"/>
              <a:lumOff val="80000"/>
            </a:schemeClr>
          </a:solidFill>
        </p:spPr>
        <p:txBody>
          <a:bodyPr wrap="square" lIns="72000" rIns="72000">
            <a:spAutoFit/>
          </a:bodyPr>
          <a:lstStyle/>
          <a:p>
            <a:pPr marL="963613" indent="-963613">
              <a:lnSpc>
                <a:spcPct val="120000"/>
              </a:lnSpc>
            </a:pPr>
            <a:r>
              <a:rPr lang="zh-CN" altLang="en-US" sz="1400" smtClean="0"/>
              <a:t>“起始点”：用</a:t>
            </a:r>
            <a:r>
              <a:rPr lang="en-US" altLang="zh-CN" sz="1400"/>
              <a:t>0</a:t>
            </a:r>
            <a:r>
              <a:rPr lang="zh-CN" altLang="en-US" sz="1400"/>
              <a:t>，</a:t>
            </a:r>
            <a:r>
              <a:rPr lang="en-US" altLang="zh-CN" sz="1400"/>
              <a:t>1</a:t>
            </a:r>
            <a:r>
              <a:rPr lang="zh-CN" altLang="en-US" sz="1400"/>
              <a:t>或</a:t>
            </a:r>
            <a:r>
              <a:rPr lang="en-US" altLang="zh-CN" sz="1400"/>
              <a:t>2</a:t>
            </a:r>
            <a:r>
              <a:rPr lang="zh-CN" altLang="en-US" sz="1400"/>
              <a:t>代替，</a:t>
            </a:r>
            <a:r>
              <a:rPr lang="en-US" altLang="zh-CN" sz="1400"/>
              <a:t>0</a:t>
            </a:r>
            <a:r>
              <a:rPr lang="zh-CN" altLang="en-US" sz="1400"/>
              <a:t>代表“文件开始位置”，</a:t>
            </a:r>
            <a:r>
              <a:rPr lang="en-US" altLang="zh-CN" sz="1400"/>
              <a:t>1</a:t>
            </a:r>
            <a:r>
              <a:rPr lang="zh-CN" altLang="en-US" sz="1400"/>
              <a:t>为“当前位置”，</a:t>
            </a:r>
            <a:r>
              <a:rPr lang="en-US" altLang="zh-CN" sz="1400"/>
              <a:t>2</a:t>
            </a:r>
            <a:r>
              <a:rPr lang="zh-CN" altLang="en-US" sz="1400"/>
              <a:t>为</a:t>
            </a:r>
            <a:r>
              <a:rPr lang="zh-CN" altLang="en-US" sz="1400" smtClean="0"/>
              <a:t>“文件末尾位置”</a:t>
            </a:r>
            <a:endParaRPr lang="en-US" altLang="zh-CN" sz="1400"/>
          </a:p>
          <a:p>
            <a:pPr marL="893763" indent="-893763">
              <a:lnSpc>
                <a:spcPct val="120000"/>
              </a:lnSpc>
            </a:pPr>
            <a:r>
              <a:rPr lang="en-US" altLang="zh-CN" sz="1400"/>
              <a:t>“</a:t>
            </a:r>
            <a:r>
              <a:rPr lang="zh-CN" altLang="en-US" sz="1400"/>
              <a:t>位移量</a:t>
            </a:r>
            <a:r>
              <a:rPr lang="zh-CN" altLang="en-US" sz="1400" smtClean="0"/>
              <a:t>”：指</a:t>
            </a:r>
            <a:r>
              <a:rPr lang="zh-CN" altLang="en-US" sz="1400"/>
              <a:t>以“起始点”为基点，向前移动的字节</a:t>
            </a:r>
            <a:r>
              <a:rPr lang="zh-CN" altLang="en-US" sz="1400" smtClean="0"/>
              <a:t>数（长整型）</a:t>
            </a:r>
            <a:endParaRPr lang="zh-CN" altLang="en-US" sz="1400"/>
          </a:p>
        </p:txBody>
      </p:sp>
      <p:sp>
        <p:nvSpPr>
          <p:cNvPr id="12" name="圆角矩形 11"/>
          <p:cNvSpPr/>
          <p:nvPr/>
        </p:nvSpPr>
        <p:spPr>
          <a:xfrm>
            <a:off x="933438" y="3678253"/>
            <a:ext cx="9424035" cy="826571"/>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algn="just">
              <a:lnSpc>
                <a:spcPct val="120000"/>
              </a:lnSpc>
              <a:defRPr/>
            </a:pPr>
            <a:r>
              <a:rPr lang="en-US" altLang="zh-CN" sz="1600">
                <a:solidFill>
                  <a:schemeClr val="tx1"/>
                </a:solidFill>
              </a:rPr>
              <a:t>fseek (fp,100L,0</a:t>
            </a:r>
            <a:r>
              <a:rPr lang="en-US" altLang="zh-CN" sz="1600" smtClean="0">
                <a:solidFill>
                  <a:schemeClr val="tx1"/>
                </a:solidFill>
              </a:rPr>
              <a:t>);		</a:t>
            </a:r>
            <a:r>
              <a:rPr lang="en-US" altLang="zh-CN" sz="1600" smtClean="0">
                <a:solidFill>
                  <a:srgbClr val="008000"/>
                </a:solidFill>
              </a:rPr>
              <a:t>//</a:t>
            </a:r>
            <a:r>
              <a:rPr lang="zh-CN" altLang="en-US" sz="1600" smtClean="0">
                <a:solidFill>
                  <a:srgbClr val="008000"/>
                </a:solidFill>
              </a:rPr>
              <a:t>将</a:t>
            </a:r>
            <a:r>
              <a:rPr lang="zh-CN" altLang="en-US" sz="1600">
                <a:solidFill>
                  <a:srgbClr val="008000"/>
                </a:solidFill>
              </a:rPr>
              <a:t>文件位置标记向前移到离文件开头</a:t>
            </a:r>
            <a:r>
              <a:rPr lang="en-US" altLang="zh-CN" sz="1600">
                <a:solidFill>
                  <a:srgbClr val="008000"/>
                </a:solidFill>
              </a:rPr>
              <a:t>100</a:t>
            </a:r>
            <a:r>
              <a:rPr lang="zh-CN" altLang="en-US" sz="1600">
                <a:solidFill>
                  <a:srgbClr val="008000"/>
                </a:solidFill>
              </a:rPr>
              <a:t>个字节处</a:t>
            </a:r>
          </a:p>
          <a:p>
            <a:pPr algn="just">
              <a:lnSpc>
                <a:spcPct val="120000"/>
              </a:lnSpc>
              <a:defRPr/>
            </a:pPr>
            <a:r>
              <a:rPr lang="en-US" altLang="zh-CN" sz="1600" smtClean="0">
                <a:solidFill>
                  <a:schemeClr val="tx1"/>
                </a:solidFill>
              </a:rPr>
              <a:t>fseek </a:t>
            </a:r>
            <a:r>
              <a:rPr lang="en-US" altLang="zh-CN" sz="1600">
                <a:solidFill>
                  <a:schemeClr val="tx1"/>
                </a:solidFill>
              </a:rPr>
              <a:t>(fp,50L,1); </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将文件位置标记向前移到离当前位置</a:t>
            </a:r>
            <a:r>
              <a:rPr lang="en-US" altLang="zh-CN" sz="1600">
                <a:solidFill>
                  <a:srgbClr val="008000"/>
                </a:solidFill>
              </a:rPr>
              <a:t>50</a:t>
            </a:r>
            <a:r>
              <a:rPr lang="zh-CN" altLang="en-US" sz="1600">
                <a:solidFill>
                  <a:srgbClr val="008000"/>
                </a:solidFill>
              </a:rPr>
              <a:t>个字节处</a:t>
            </a:r>
          </a:p>
          <a:p>
            <a:pPr algn="just">
              <a:lnSpc>
                <a:spcPct val="120000"/>
              </a:lnSpc>
              <a:defRPr/>
            </a:pPr>
            <a:r>
              <a:rPr lang="en-US" altLang="zh-CN" sz="1600" smtClean="0">
                <a:solidFill>
                  <a:schemeClr val="tx1"/>
                </a:solidFill>
              </a:rPr>
              <a:t>fseek </a:t>
            </a:r>
            <a:r>
              <a:rPr lang="en-US" altLang="zh-CN" sz="1600">
                <a:solidFill>
                  <a:schemeClr val="tx1"/>
                </a:solidFill>
              </a:rPr>
              <a:t>(fp,-10L,2</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将文件位置标记从文件末尾处向后退</a:t>
            </a:r>
            <a:r>
              <a:rPr lang="en-US" altLang="zh-CN" sz="1600">
                <a:solidFill>
                  <a:srgbClr val="008000"/>
                </a:solidFill>
              </a:rPr>
              <a:t>10</a:t>
            </a:r>
            <a:r>
              <a:rPr lang="zh-CN" altLang="en-US" sz="1600">
                <a:solidFill>
                  <a:srgbClr val="008000"/>
                </a:solidFill>
              </a:rPr>
              <a:t>个字节</a:t>
            </a:r>
          </a:p>
        </p:txBody>
      </p:sp>
      <p:sp>
        <p:nvSpPr>
          <p:cNvPr id="13" name="圆角矩形 12"/>
          <p:cNvSpPr/>
          <p:nvPr/>
        </p:nvSpPr>
        <p:spPr>
          <a:xfrm>
            <a:off x="933437" y="5734541"/>
            <a:ext cx="9424036" cy="653048"/>
          </a:xfrm>
          <a:prstGeom prst="roundRect">
            <a:avLst>
              <a:gd name="adj" fmla="val 8070"/>
            </a:avLst>
          </a:prstGeom>
        </p:spPr>
        <p:style>
          <a:lnRef idx="2">
            <a:schemeClr val="accent1"/>
          </a:lnRef>
          <a:fillRef idx="1">
            <a:schemeClr val="lt1"/>
          </a:fillRef>
          <a:effectRef idx="0">
            <a:schemeClr val="accent1"/>
          </a:effectRef>
          <a:fontRef idx="minor">
            <a:schemeClr val="dk1"/>
          </a:fontRef>
        </p:style>
        <p:txBody>
          <a:bodyPr rtlCol="0" anchor="ctr"/>
          <a:lstStyle/>
          <a:p>
            <a:pPr algn="just">
              <a:lnSpc>
                <a:spcPct val="120000"/>
              </a:lnSpc>
              <a:defRPr/>
            </a:pPr>
            <a:r>
              <a:rPr lang="en-US" altLang="zh-CN" sz="1600">
                <a:solidFill>
                  <a:schemeClr val="tx1"/>
                </a:solidFill>
              </a:rPr>
              <a:t>i=ftell(fp</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变量</a:t>
            </a:r>
            <a:r>
              <a:rPr lang="en-US" altLang="zh-CN" sz="1600">
                <a:solidFill>
                  <a:srgbClr val="008000"/>
                </a:solidFill>
              </a:rPr>
              <a:t>i</a:t>
            </a:r>
            <a:r>
              <a:rPr lang="zh-CN" altLang="en-US" sz="1600">
                <a:solidFill>
                  <a:srgbClr val="008000"/>
                </a:solidFill>
              </a:rPr>
              <a:t>存放文件当前位置</a:t>
            </a:r>
          </a:p>
          <a:p>
            <a:pPr algn="just">
              <a:lnSpc>
                <a:spcPct val="120000"/>
              </a:lnSpc>
              <a:defRPr/>
            </a:pPr>
            <a:r>
              <a:rPr lang="en-US" altLang="zh-CN" sz="1600" smtClean="0">
                <a:solidFill>
                  <a:schemeClr val="tx1"/>
                </a:solidFill>
              </a:rPr>
              <a:t>if(i</a:t>
            </a:r>
            <a:r>
              <a:rPr lang="en-US" altLang="zh-CN" sz="1600">
                <a:solidFill>
                  <a:schemeClr val="tx1"/>
                </a:solidFill>
              </a:rPr>
              <a:t>==-1L) printf(″error\n″); </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如果调用函数时出错，输出</a:t>
            </a:r>
            <a:r>
              <a:rPr lang="en-US" altLang="zh-CN" sz="1600">
                <a:solidFill>
                  <a:srgbClr val="008000"/>
                </a:solidFill>
              </a:rPr>
              <a:t>″error″</a:t>
            </a:r>
          </a:p>
        </p:txBody>
      </p:sp>
      <p:sp>
        <p:nvSpPr>
          <p:cNvPr id="14" name="矩形 13"/>
          <p:cNvSpPr/>
          <p:nvPr/>
        </p:nvSpPr>
        <p:spPr>
          <a:xfrm>
            <a:off x="851452" y="4841675"/>
            <a:ext cx="10714320" cy="923330"/>
          </a:xfrm>
          <a:prstGeom prst="rect">
            <a:avLst/>
          </a:prstGeom>
        </p:spPr>
        <p:txBody>
          <a:bodyPr wrap="square">
            <a:spAutoFit/>
          </a:bodyPr>
          <a:lstStyle/>
          <a:p>
            <a:pPr algn="just">
              <a:lnSpc>
                <a:spcPct val="150000"/>
              </a:lnSpc>
              <a:defRPr/>
            </a:pPr>
            <a:r>
              <a:rPr lang="en-US" altLang="zh-CN"/>
              <a:t>ftell</a:t>
            </a:r>
            <a:r>
              <a:rPr lang="zh-CN" altLang="en-US"/>
              <a:t>函数的作用是得到流式文件中文件位置标记的当前位置，用相对于文件开头的位移量来表示。如果调用函数时出错（如不存在</a:t>
            </a:r>
            <a:r>
              <a:rPr lang="en-US" altLang="zh-CN"/>
              <a:t>fp</a:t>
            </a:r>
            <a:r>
              <a:rPr lang="zh-CN" altLang="en-US"/>
              <a:t>指向的文件），</a:t>
            </a:r>
            <a:r>
              <a:rPr lang="en-US" altLang="zh-CN"/>
              <a:t>ftell</a:t>
            </a:r>
            <a:r>
              <a:rPr lang="zh-CN" altLang="en-US"/>
              <a:t>函数返回值为</a:t>
            </a:r>
            <a:r>
              <a:rPr lang="en-US" altLang="zh-CN"/>
              <a:t>-1L</a:t>
            </a:r>
            <a:r>
              <a:rPr lang="zh-CN" altLang="en-US"/>
              <a:t>。</a:t>
            </a:r>
          </a:p>
        </p:txBody>
      </p:sp>
    </p:spTree>
    <p:extLst>
      <p:ext uri="{BB962C8B-B14F-4D97-AF65-F5344CB8AC3E}">
        <p14:creationId xmlns:p14="http://schemas.microsoft.com/office/powerpoint/2010/main" xmlns="" val="26424901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98859" y="224682"/>
            <a:ext cx="10515600" cy="1325563"/>
          </a:xfrm>
        </p:spPr>
        <p:txBody>
          <a:bodyPr/>
          <a:lstStyle/>
          <a:p>
            <a:r>
              <a:rPr lang="zh-CN" altLang="en-US"/>
              <a:t>文件位置标记及其定位</a:t>
            </a:r>
          </a:p>
        </p:txBody>
      </p:sp>
      <p:sp>
        <p:nvSpPr>
          <p:cNvPr id="3" name="内容占位符 2"/>
          <p:cNvSpPr>
            <a:spLocks noGrp="1"/>
          </p:cNvSpPr>
          <p:nvPr>
            <p:ph idx="1"/>
          </p:nvPr>
        </p:nvSpPr>
        <p:spPr>
          <a:xfrm>
            <a:off x="401446" y="1211503"/>
            <a:ext cx="4339519" cy="1730479"/>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10.5】</a:t>
            </a:r>
            <a:r>
              <a:rPr lang="zh-CN" altLang="en-US" sz="2000">
                <a:solidFill>
                  <a:schemeClr val="accent1"/>
                </a:solidFill>
              </a:rPr>
              <a:t>有一个磁盘文件，内有一些信息。要求第</a:t>
            </a:r>
            <a:r>
              <a:rPr lang="en-US" altLang="zh-CN" sz="2000">
                <a:solidFill>
                  <a:schemeClr val="accent1"/>
                </a:solidFill>
              </a:rPr>
              <a:t>1</a:t>
            </a:r>
            <a:r>
              <a:rPr lang="zh-CN" altLang="en-US" sz="2000">
                <a:solidFill>
                  <a:schemeClr val="accent1"/>
                </a:solidFill>
              </a:rPr>
              <a:t>次将它的内容显示在屏幕上，第</a:t>
            </a:r>
            <a:r>
              <a:rPr lang="en-US" altLang="zh-CN" sz="2000">
                <a:solidFill>
                  <a:schemeClr val="accent1"/>
                </a:solidFill>
              </a:rPr>
              <a:t>2</a:t>
            </a:r>
            <a:r>
              <a:rPr lang="zh-CN" altLang="en-US" sz="2000">
                <a:solidFill>
                  <a:schemeClr val="accent1"/>
                </a:solidFill>
              </a:rPr>
              <a:t>次把它复制到另一文件上。</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999381" y="612422"/>
            <a:ext cx="6460435" cy="5609474"/>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#include&lt;stdio.h&gt;</a:t>
            </a:r>
          </a:p>
          <a:p>
            <a:pPr defTabSz="363538">
              <a:lnSpc>
                <a:spcPct val="120000"/>
              </a:lnSpc>
            </a:pPr>
            <a:r>
              <a:rPr lang="en-US" altLang="zh-CN" sz="1400"/>
              <a:t>int main()</a:t>
            </a:r>
          </a:p>
          <a:p>
            <a:pPr defTabSz="363538">
              <a:lnSpc>
                <a:spcPct val="120000"/>
              </a:lnSpc>
            </a:pPr>
            <a:r>
              <a:rPr lang="en-US" altLang="zh-CN" sz="1400"/>
              <a:t>{	char ch;</a:t>
            </a:r>
          </a:p>
          <a:p>
            <a:pPr defTabSz="363538">
              <a:lnSpc>
                <a:spcPct val="120000"/>
              </a:lnSpc>
            </a:pPr>
            <a:r>
              <a:rPr lang="en-US" altLang="zh-CN" sz="1400"/>
              <a:t>	FILE *fp1,*fp2;</a:t>
            </a:r>
          </a:p>
          <a:p>
            <a:pPr defTabSz="363538">
              <a:lnSpc>
                <a:spcPct val="120000"/>
              </a:lnSpc>
            </a:pPr>
            <a:r>
              <a:rPr lang="en-US" altLang="zh-CN" sz="1400"/>
              <a:t>	fp1=fopen("file1.dat","r");	</a:t>
            </a:r>
            <a:r>
              <a:rPr lang="en-US" altLang="zh-CN" sz="1400">
                <a:solidFill>
                  <a:srgbClr val="008000"/>
                </a:solidFill>
              </a:rPr>
              <a:t>//</a:t>
            </a:r>
            <a:r>
              <a:rPr lang="zh-CN" altLang="en-US" sz="1400">
                <a:solidFill>
                  <a:srgbClr val="008000"/>
                </a:solidFill>
              </a:rPr>
              <a:t>打开输入文件</a:t>
            </a:r>
          </a:p>
          <a:p>
            <a:pPr defTabSz="363538">
              <a:lnSpc>
                <a:spcPct val="120000"/>
              </a:lnSpc>
            </a:pPr>
            <a:r>
              <a:rPr lang="zh-CN" altLang="en-US" sz="1400"/>
              <a:t>	</a:t>
            </a:r>
            <a:r>
              <a:rPr lang="en-US" altLang="zh-CN" sz="1400"/>
              <a:t>fp2=fopen("file2.dat","w");	</a:t>
            </a:r>
            <a:r>
              <a:rPr lang="en-US" altLang="zh-CN" sz="1400">
                <a:solidFill>
                  <a:srgbClr val="008000"/>
                </a:solidFill>
              </a:rPr>
              <a:t>//</a:t>
            </a:r>
            <a:r>
              <a:rPr lang="zh-CN" altLang="en-US" sz="1400">
                <a:solidFill>
                  <a:srgbClr val="008000"/>
                </a:solidFill>
              </a:rPr>
              <a:t>打开输出文件</a:t>
            </a:r>
          </a:p>
          <a:p>
            <a:pPr defTabSz="363538">
              <a:lnSpc>
                <a:spcPct val="120000"/>
              </a:lnSpc>
            </a:pPr>
            <a:r>
              <a:rPr lang="zh-CN" altLang="en-US" sz="1400"/>
              <a:t>	</a:t>
            </a:r>
            <a:r>
              <a:rPr lang="en-US" altLang="zh-CN" sz="1400"/>
              <a:t>ch=getc(fp1);	</a:t>
            </a:r>
            <a:r>
              <a:rPr lang="en-US" altLang="zh-CN" sz="1400" smtClean="0"/>
              <a:t>			</a:t>
            </a:r>
            <a:r>
              <a:rPr lang="en-US" altLang="zh-CN" sz="1400">
                <a:solidFill>
                  <a:srgbClr val="008000"/>
                </a:solidFill>
              </a:rPr>
              <a:t>//</a:t>
            </a:r>
            <a:r>
              <a:rPr lang="zh-CN" altLang="en-US" sz="1400">
                <a:solidFill>
                  <a:srgbClr val="008000"/>
                </a:solidFill>
              </a:rPr>
              <a:t>从</a:t>
            </a:r>
            <a:r>
              <a:rPr lang="en-US" altLang="zh-CN" sz="1400">
                <a:solidFill>
                  <a:srgbClr val="008000"/>
                </a:solidFill>
              </a:rPr>
              <a:t>file1.dat</a:t>
            </a:r>
            <a:r>
              <a:rPr lang="zh-CN" altLang="en-US" sz="1400">
                <a:solidFill>
                  <a:srgbClr val="008000"/>
                </a:solidFill>
              </a:rPr>
              <a:t>文件读入第一个字符</a:t>
            </a:r>
          </a:p>
          <a:p>
            <a:pPr defTabSz="363538">
              <a:lnSpc>
                <a:spcPct val="120000"/>
              </a:lnSpc>
            </a:pPr>
            <a:r>
              <a:rPr lang="zh-CN" altLang="en-US" sz="1400"/>
              <a:t>	</a:t>
            </a:r>
            <a:r>
              <a:rPr lang="en-US" altLang="zh-CN" sz="1400"/>
              <a:t>while(!feof(fp1))	</a:t>
            </a:r>
            <a:r>
              <a:rPr lang="en-US" altLang="zh-CN" sz="1400" smtClean="0"/>
              <a:t>		</a:t>
            </a:r>
            <a:r>
              <a:rPr lang="en-US" altLang="zh-CN" sz="1400">
                <a:solidFill>
                  <a:srgbClr val="008000"/>
                </a:solidFill>
              </a:rPr>
              <a:t>//</a:t>
            </a:r>
            <a:r>
              <a:rPr lang="zh-CN" altLang="en-US" sz="1400">
                <a:solidFill>
                  <a:srgbClr val="008000"/>
                </a:solidFill>
              </a:rPr>
              <a:t>当未读取文件尾标志</a:t>
            </a:r>
          </a:p>
          <a:p>
            <a:pPr defTabSz="363538">
              <a:lnSpc>
                <a:spcPct val="120000"/>
              </a:lnSpc>
            </a:pPr>
            <a:r>
              <a:rPr lang="zh-CN" altLang="en-US" sz="1400"/>
              <a:t>	</a:t>
            </a:r>
            <a:r>
              <a:rPr lang="en-US" altLang="zh-CN" sz="1400"/>
              <a:t>{	putchar(ch);	</a:t>
            </a:r>
            <a:r>
              <a:rPr lang="en-US" altLang="zh-CN" sz="1400" smtClean="0"/>
              <a:t>		</a:t>
            </a:r>
            <a:r>
              <a:rPr lang="en-US" altLang="zh-CN" sz="1400">
                <a:solidFill>
                  <a:srgbClr val="008000"/>
                </a:solidFill>
              </a:rPr>
              <a:t>//</a:t>
            </a:r>
            <a:r>
              <a:rPr lang="zh-CN" altLang="en-US" sz="1400">
                <a:solidFill>
                  <a:srgbClr val="008000"/>
                </a:solidFill>
              </a:rPr>
              <a:t>在屏幕输出一个字符</a:t>
            </a:r>
          </a:p>
          <a:p>
            <a:pPr defTabSz="363538">
              <a:lnSpc>
                <a:spcPct val="120000"/>
              </a:lnSpc>
            </a:pPr>
            <a:r>
              <a:rPr lang="zh-CN" altLang="en-US" sz="1400"/>
              <a:t>		</a:t>
            </a:r>
            <a:r>
              <a:rPr lang="en-US" altLang="zh-CN" sz="1400"/>
              <a:t>ch=getc(fp1);	</a:t>
            </a:r>
            <a:r>
              <a:rPr lang="en-US" altLang="zh-CN" sz="1400" smtClean="0"/>
              <a:t>		</a:t>
            </a:r>
            <a:r>
              <a:rPr lang="en-US" altLang="zh-CN" sz="1400">
                <a:solidFill>
                  <a:srgbClr val="008000"/>
                </a:solidFill>
              </a:rPr>
              <a:t>//</a:t>
            </a:r>
            <a:r>
              <a:rPr lang="zh-CN" altLang="en-US" sz="1400">
                <a:solidFill>
                  <a:srgbClr val="008000"/>
                </a:solidFill>
              </a:rPr>
              <a:t>再从</a:t>
            </a:r>
            <a:r>
              <a:rPr lang="en-US" altLang="zh-CN" sz="1400">
                <a:solidFill>
                  <a:srgbClr val="008000"/>
                </a:solidFill>
              </a:rPr>
              <a:t>file1.dat</a:t>
            </a:r>
            <a:r>
              <a:rPr lang="zh-CN" altLang="en-US" sz="1400">
                <a:solidFill>
                  <a:srgbClr val="008000"/>
                </a:solidFill>
              </a:rPr>
              <a:t>文件读入一个字符</a:t>
            </a:r>
          </a:p>
          <a:p>
            <a:pPr defTabSz="363538">
              <a:lnSpc>
                <a:spcPct val="120000"/>
              </a:lnSpc>
            </a:pPr>
            <a:r>
              <a:rPr lang="zh-CN" altLang="en-US" sz="1400"/>
              <a:t>	</a:t>
            </a:r>
            <a:r>
              <a:rPr lang="en-US" altLang="zh-CN" sz="1400"/>
              <a:t>}</a:t>
            </a:r>
          </a:p>
          <a:p>
            <a:pPr defTabSz="363538">
              <a:lnSpc>
                <a:spcPct val="120000"/>
              </a:lnSpc>
            </a:pPr>
            <a:r>
              <a:rPr lang="en-US" altLang="zh-CN" sz="1400"/>
              <a:t>	putchar(10);	</a:t>
            </a:r>
            <a:r>
              <a:rPr lang="en-US" altLang="zh-CN" sz="1400" smtClean="0"/>
              <a:t>			</a:t>
            </a:r>
            <a:r>
              <a:rPr lang="en-US" altLang="zh-CN" sz="1400">
                <a:solidFill>
                  <a:srgbClr val="008000"/>
                </a:solidFill>
              </a:rPr>
              <a:t>//</a:t>
            </a:r>
            <a:r>
              <a:rPr lang="zh-CN" altLang="en-US" sz="1400">
                <a:solidFill>
                  <a:srgbClr val="008000"/>
                </a:solidFill>
              </a:rPr>
              <a:t>在屏幕执行换行</a:t>
            </a:r>
          </a:p>
          <a:p>
            <a:pPr defTabSz="363538">
              <a:lnSpc>
                <a:spcPct val="120000"/>
              </a:lnSpc>
            </a:pPr>
            <a:r>
              <a:rPr lang="zh-CN" altLang="en-US" sz="1400"/>
              <a:t>	</a:t>
            </a:r>
            <a:r>
              <a:rPr lang="en-US" altLang="zh-CN" sz="1400">
                <a:solidFill>
                  <a:schemeClr val="accent6"/>
                </a:solidFill>
              </a:rPr>
              <a:t>rewind(fp1);	</a:t>
            </a:r>
            <a:r>
              <a:rPr lang="en-US" altLang="zh-CN" sz="1400" smtClean="0"/>
              <a:t>			</a:t>
            </a:r>
            <a:r>
              <a:rPr lang="en-US" altLang="zh-CN" sz="1400">
                <a:solidFill>
                  <a:srgbClr val="008000"/>
                </a:solidFill>
              </a:rPr>
              <a:t>//</a:t>
            </a:r>
            <a:r>
              <a:rPr lang="zh-CN" altLang="en-US" sz="1400">
                <a:solidFill>
                  <a:srgbClr val="008000"/>
                </a:solidFill>
              </a:rPr>
              <a:t>使文件位置标记返回文件开头</a:t>
            </a:r>
          </a:p>
          <a:p>
            <a:pPr defTabSz="363538">
              <a:lnSpc>
                <a:spcPct val="120000"/>
              </a:lnSpc>
            </a:pPr>
            <a:r>
              <a:rPr lang="zh-CN" altLang="en-US" sz="1400"/>
              <a:t>	</a:t>
            </a:r>
            <a:r>
              <a:rPr lang="en-US" altLang="zh-CN" sz="1400"/>
              <a:t>ch=getc(fp1);	</a:t>
            </a:r>
            <a:r>
              <a:rPr lang="en-US" altLang="zh-CN" sz="1400" smtClean="0"/>
              <a:t>			</a:t>
            </a:r>
            <a:r>
              <a:rPr lang="en-US" altLang="zh-CN" sz="1400">
                <a:solidFill>
                  <a:srgbClr val="008000"/>
                </a:solidFill>
              </a:rPr>
              <a:t>//</a:t>
            </a:r>
            <a:r>
              <a:rPr lang="zh-CN" altLang="en-US" sz="1400">
                <a:solidFill>
                  <a:srgbClr val="008000"/>
                </a:solidFill>
              </a:rPr>
              <a:t>从</a:t>
            </a:r>
            <a:r>
              <a:rPr lang="en-US" altLang="zh-CN" sz="1400">
                <a:solidFill>
                  <a:srgbClr val="008000"/>
                </a:solidFill>
              </a:rPr>
              <a:t>file1.dat</a:t>
            </a:r>
            <a:r>
              <a:rPr lang="zh-CN" altLang="en-US" sz="1400">
                <a:solidFill>
                  <a:srgbClr val="008000"/>
                </a:solidFill>
              </a:rPr>
              <a:t>文件读入第一个字符</a:t>
            </a:r>
          </a:p>
          <a:p>
            <a:pPr defTabSz="363538">
              <a:lnSpc>
                <a:spcPct val="120000"/>
              </a:lnSpc>
            </a:pPr>
            <a:r>
              <a:rPr lang="zh-CN" altLang="en-US" sz="1400"/>
              <a:t>	</a:t>
            </a:r>
            <a:r>
              <a:rPr lang="en-US" altLang="zh-CN" sz="1400"/>
              <a:t>while(!feof(fp1))	</a:t>
            </a:r>
            <a:r>
              <a:rPr lang="en-US" altLang="zh-CN" sz="1400" smtClean="0"/>
              <a:t>		</a:t>
            </a:r>
            <a:r>
              <a:rPr lang="en-US" altLang="zh-CN" sz="1400">
                <a:solidFill>
                  <a:srgbClr val="008000"/>
                </a:solidFill>
              </a:rPr>
              <a:t>//</a:t>
            </a:r>
            <a:r>
              <a:rPr lang="zh-CN" altLang="en-US" sz="1400">
                <a:solidFill>
                  <a:srgbClr val="008000"/>
                </a:solidFill>
              </a:rPr>
              <a:t>当未读取文件尾标志</a:t>
            </a:r>
          </a:p>
          <a:p>
            <a:pPr defTabSz="363538">
              <a:lnSpc>
                <a:spcPct val="120000"/>
              </a:lnSpc>
            </a:pPr>
            <a:r>
              <a:rPr lang="zh-CN" altLang="en-US" sz="1400"/>
              <a:t>	</a:t>
            </a:r>
            <a:r>
              <a:rPr lang="en-US" altLang="zh-CN" sz="1400"/>
              <a:t>{	fputc(ch,fp2);	</a:t>
            </a:r>
            <a:r>
              <a:rPr lang="en-US" altLang="zh-CN" sz="1400" smtClean="0"/>
              <a:t>		</a:t>
            </a:r>
            <a:r>
              <a:rPr lang="en-US" altLang="zh-CN" sz="1400">
                <a:solidFill>
                  <a:srgbClr val="008000"/>
                </a:solidFill>
              </a:rPr>
              <a:t>//</a:t>
            </a:r>
            <a:r>
              <a:rPr lang="zh-CN" altLang="en-US" sz="1400">
                <a:solidFill>
                  <a:srgbClr val="008000"/>
                </a:solidFill>
              </a:rPr>
              <a:t>向</a:t>
            </a:r>
            <a:r>
              <a:rPr lang="en-US" altLang="zh-CN" sz="1400">
                <a:solidFill>
                  <a:srgbClr val="008000"/>
                </a:solidFill>
              </a:rPr>
              <a:t>file2.dat</a:t>
            </a:r>
            <a:r>
              <a:rPr lang="zh-CN" altLang="en-US" sz="1400">
                <a:solidFill>
                  <a:srgbClr val="008000"/>
                </a:solidFill>
              </a:rPr>
              <a:t>文件输出一个字符</a:t>
            </a:r>
          </a:p>
          <a:p>
            <a:pPr defTabSz="363538">
              <a:lnSpc>
                <a:spcPct val="120000"/>
              </a:lnSpc>
            </a:pPr>
            <a:r>
              <a:rPr lang="zh-CN" altLang="en-US" sz="1400"/>
              <a:t>		</a:t>
            </a:r>
            <a:r>
              <a:rPr lang="en-US" altLang="zh-CN" sz="1400"/>
              <a:t>ch=fgetc(fp1</a:t>
            </a:r>
            <a:r>
              <a:rPr lang="en-US" altLang="zh-CN" sz="1400" smtClean="0"/>
              <a:t>);	</a:t>
            </a:r>
            <a:r>
              <a:rPr lang="en-US" altLang="zh-CN" sz="1400"/>
              <a:t>	</a:t>
            </a:r>
            <a:r>
              <a:rPr lang="en-US" altLang="zh-CN" sz="1400" smtClean="0"/>
              <a:t>	</a:t>
            </a:r>
            <a:r>
              <a:rPr lang="en-US" altLang="zh-CN" sz="1400">
                <a:solidFill>
                  <a:srgbClr val="008000"/>
                </a:solidFill>
              </a:rPr>
              <a:t>//</a:t>
            </a:r>
            <a:r>
              <a:rPr lang="zh-CN" altLang="en-US" sz="1400">
                <a:solidFill>
                  <a:srgbClr val="008000"/>
                </a:solidFill>
              </a:rPr>
              <a:t>再从</a:t>
            </a:r>
            <a:r>
              <a:rPr lang="en-US" altLang="zh-CN" sz="1400">
                <a:solidFill>
                  <a:srgbClr val="008000"/>
                </a:solidFill>
              </a:rPr>
              <a:t>file1.dat</a:t>
            </a:r>
            <a:r>
              <a:rPr lang="zh-CN" altLang="en-US" sz="1400">
                <a:solidFill>
                  <a:srgbClr val="008000"/>
                </a:solidFill>
              </a:rPr>
              <a:t>文件读入一个字符</a:t>
            </a:r>
          </a:p>
          <a:p>
            <a:pPr defTabSz="363538">
              <a:lnSpc>
                <a:spcPct val="120000"/>
              </a:lnSpc>
            </a:pPr>
            <a:r>
              <a:rPr lang="zh-CN" altLang="en-US" sz="1400"/>
              <a:t>	</a:t>
            </a:r>
            <a:r>
              <a:rPr lang="en-US" altLang="zh-CN" sz="1400"/>
              <a:t>}</a:t>
            </a:r>
          </a:p>
          <a:p>
            <a:pPr defTabSz="363538">
              <a:lnSpc>
                <a:spcPct val="120000"/>
              </a:lnSpc>
            </a:pPr>
            <a:r>
              <a:rPr lang="en-US" altLang="zh-CN" sz="1400"/>
              <a:t>	fclose(fp1);fclose(fp2);</a:t>
            </a:r>
          </a:p>
          <a:p>
            <a:pPr defTabSz="363538">
              <a:lnSpc>
                <a:spcPct val="120000"/>
              </a:lnSpc>
            </a:pPr>
            <a:r>
              <a:rPr lang="en-US" altLang="zh-CN" sz="1400"/>
              <a:t>	return 0;</a:t>
            </a:r>
          </a:p>
          <a:p>
            <a:pPr defTabSz="363538">
              <a:lnSpc>
                <a:spcPct val="120000"/>
              </a:lnSpc>
            </a:pPr>
            <a:r>
              <a:rPr lang="en-US" altLang="zh-CN" sz="1400"/>
              <a:t>}</a:t>
            </a:r>
            <a:endParaRPr lang="en-US" altLang="zh-CN" sz="1400" b="1" dirty="0">
              <a:solidFill>
                <a:srgbClr val="FF0000"/>
              </a:solidFill>
            </a:endParaRPr>
          </a:p>
        </p:txBody>
      </p:sp>
      <p:pic>
        <p:nvPicPr>
          <p:cNvPr id="4" name="图片 3"/>
          <p:cNvPicPr>
            <a:picLocks noChangeAspect="1"/>
          </p:cNvPicPr>
          <p:nvPr/>
        </p:nvPicPr>
        <p:blipFill>
          <a:blip r:embed="rId3" cstate="print"/>
          <a:stretch>
            <a:fillRect/>
          </a:stretch>
        </p:blipFill>
        <p:spPr>
          <a:xfrm>
            <a:off x="1532281" y="5264012"/>
            <a:ext cx="3467100" cy="742950"/>
          </a:xfrm>
          <a:prstGeom prst="rect">
            <a:avLst/>
          </a:prstGeom>
        </p:spPr>
      </p:pic>
    </p:spTree>
    <p:extLst>
      <p:ext uri="{BB962C8B-B14F-4D97-AF65-F5344CB8AC3E}">
        <p14:creationId xmlns:p14="http://schemas.microsoft.com/office/powerpoint/2010/main" xmlns="" val="18530905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98859" y="224682"/>
            <a:ext cx="10515600" cy="1325563"/>
          </a:xfrm>
        </p:spPr>
        <p:txBody>
          <a:bodyPr/>
          <a:lstStyle/>
          <a:p>
            <a:r>
              <a:rPr lang="zh-CN" altLang="en-US"/>
              <a:t>随机读写 </a:t>
            </a:r>
          </a:p>
        </p:txBody>
      </p:sp>
      <p:sp>
        <p:nvSpPr>
          <p:cNvPr id="3" name="内容占位符 2"/>
          <p:cNvSpPr>
            <a:spLocks noGrp="1"/>
          </p:cNvSpPr>
          <p:nvPr>
            <p:ph idx="1"/>
          </p:nvPr>
        </p:nvSpPr>
        <p:spPr>
          <a:xfrm>
            <a:off x="401446" y="1211503"/>
            <a:ext cx="4339519" cy="1730479"/>
          </a:xfrm>
        </p:spPr>
        <p:txBody>
          <a:bodyPr>
            <a:noAutofit/>
          </a:bodyPr>
          <a:lstStyle/>
          <a:p>
            <a:pPr marL="88900" indent="-88900">
              <a:lnSpc>
                <a:spcPct val="120000"/>
              </a:lnSpc>
              <a:buNone/>
            </a:pPr>
            <a:r>
              <a:rPr lang="en-US" altLang="zh-CN" sz="2000" smtClean="0">
                <a:solidFill>
                  <a:schemeClr val="accent1"/>
                </a:solidFill>
              </a:rPr>
              <a:t>【</a:t>
            </a:r>
            <a:r>
              <a:rPr lang="zh-CN" altLang="en-US" sz="2000" smtClean="0">
                <a:solidFill>
                  <a:schemeClr val="accent1"/>
                </a:solidFill>
              </a:rPr>
              <a:t>例</a:t>
            </a:r>
            <a:r>
              <a:rPr lang="en-US" altLang="zh-CN" sz="2000" smtClean="0">
                <a:solidFill>
                  <a:schemeClr val="accent1"/>
                </a:solidFill>
              </a:rPr>
              <a:t>10.6】</a:t>
            </a:r>
            <a:r>
              <a:rPr lang="zh-CN" altLang="en-US" sz="2000">
                <a:solidFill>
                  <a:schemeClr val="accent1"/>
                </a:solidFill>
              </a:rPr>
              <a:t>在磁盘文件上存有</a:t>
            </a:r>
            <a:r>
              <a:rPr lang="en-US" altLang="zh-CN" sz="2000">
                <a:solidFill>
                  <a:schemeClr val="accent1"/>
                </a:solidFill>
              </a:rPr>
              <a:t>10</a:t>
            </a:r>
            <a:r>
              <a:rPr lang="zh-CN" altLang="en-US" sz="2000">
                <a:solidFill>
                  <a:schemeClr val="accent1"/>
                </a:solidFill>
              </a:rPr>
              <a:t>个学生的数据。要求将第</a:t>
            </a:r>
            <a:r>
              <a:rPr lang="en-US" altLang="zh-CN" sz="2000">
                <a:solidFill>
                  <a:schemeClr val="accent1"/>
                </a:solidFill>
              </a:rPr>
              <a:t>1,3,5,7,9</a:t>
            </a:r>
            <a:r>
              <a:rPr lang="zh-CN" altLang="en-US" sz="2000">
                <a:solidFill>
                  <a:schemeClr val="accent1"/>
                </a:solidFill>
              </a:rPr>
              <a:t>个学生数据输入计算机，并在屏幕上显示出来。</a:t>
            </a:r>
            <a:endParaRPr lang="zh-CN" altLang="en-US" sz="2000" dirty="0">
              <a:solidFill>
                <a:schemeClr val="accent1"/>
              </a:solidFill>
            </a:endParaRPr>
          </a:p>
        </p:txBody>
      </p:sp>
      <p:sp>
        <p:nvSpPr>
          <p:cNvPr id="32" name="圆角矩形 12">
            <a:extLst>
              <a:ext uri="{FF2B5EF4-FFF2-40B4-BE49-F238E27FC236}">
                <a16:creationId xmlns:a16="http://schemas.microsoft.com/office/drawing/2014/main" xmlns="" id="{0F049BFC-9696-4323-94B2-76251E60074B}"/>
              </a:ext>
            </a:extLst>
          </p:cNvPr>
          <p:cNvSpPr/>
          <p:nvPr/>
        </p:nvSpPr>
        <p:spPr>
          <a:xfrm>
            <a:off x="4929809" y="437321"/>
            <a:ext cx="7066721" cy="6231835"/>
          </a:xfrm>
          <a:prstGeom prst="roundRect">
            <a:avLst>
              <a:gd name="adj" fmla="val 1077"/>
            </a:avLst>
          </a:prstGeom>
        </p:spPr>
        <p:style>
          <a:lnRef idx="2">
            <a:schemeClr val="accent1"/>
          </a:lnRef>
          <a:fillRef idx="1">
            <a:schemeClr val="lt1"/>
          </a:fillRef>
          <a:effectRef idx="0">
            <a:schemeClr val="accent1"/>
          </a:effectRef>
          <a:fontRef idx="minor">
            <a:schemeClr val="dk1"/>
          </a:fontRef>
        </p:style>
        <p:txBody>
          <a:bodyPr numCol="1" spcCol="360000" rtlCol="0" anchor="t"/>
          <a:lstStyle/>
          <a:p>
            <a:pPr defTabSz="363538">
              <a:lnSpc>
                <a:spcPct val="120000"/>
              </a:lnSpc>
            </a:pPr>
            <a:r>
              <a:rPr lang="en-US" altLang="zh-CN" sz="1400"/>
              <a:t>#include&lt;stdio.h&gt;</a:t>
            </a:r>
          </a:p>
          <a:p>
            <a:pPr defTabSz="363538">
              <a:lnSpc>
                <a:spcPct val="120000"/>
              </a:lnSpc>
            </a:pPr>
            <a:r>
              <a:rPr lang="en-US" altLang="zh-CN" sz="1400"/>
              <a:t>#include &lt;stdlib.h&gt;</a:t>
            </a:r>
          </a:p>
          <a:p>
            <a:pPr defTabSz="363538">
              <a:lnSpc>
                <a:spcPct val="120000"/>
              </a:lnSpc>
            </a:pPr>
            <a:r>
              <a:rPr lang="en-US" altLang="zh-CN" sz="1400"/>
              <a:t>struct Student_type	</a:t>
            </a:r>
            <a:r>
              <a:rPr lang="en-US" altLang="zh-CN" sz="1400">
                <a:solidFill>
                  <a:srgbClr val="008000"/>
                </a:solidFill>
              </a:rPr>
              <a:t>//</a:t>
            </a:r>
            <a:r>
              <a:rPr lang="zh-CN" altLang="en-US" sz="1400">
                <a:solidFill>
                  <a:srgbClr val="008000"/>
                </a:solidFill>
              </a:rPr>
              <a:t>学生数据类型</a:t>
            </a:r>
          </a:p>
          <a:p>
            <a:pPr defTabSz="363538">
              <a:lnSpc>
                <a:spcPct val="120000"/>
              </a:lnSpc>
            </a:pPr>
            <a:r>
              <a:rPr lang="en-US" altLang="zh-CN" sz="1400"/>
              <a:t>{	char name[10];</a:t>
            </a:r>
          </a:p>
          <a:p>
            <a:pPr defTabSz="363538">
              <a:lnSpc>
                <a:spcPct val="120000"/>
              </a:lnSpc>
            </a:pPr>
            <a:r>
              <a:rPr lang="en-US" altLang="zh-CN" sz="1400"/>
              <a:t>	int num;</a:t>
            </a:r>
          </a:p>
          <a:p>
            <a:pPr defTabSz="363538">
              <a:lnSpc>
                <a:spcPct val="120000"/>
              </a:lnSpc>
            </a:pPr>
            <a:r>
              <a:rPr lang="en-US" altLang="zh-CN" sz="1400"/>
              <a:t>	int age;</a:t>
            </a:r>
          </a:p>
          <a:p>
            <a:pPr defTabSz="363538">
              <a:lnSpc>
                <a:spcPct val="120000"/>
              </a:lnSpc>
            </a:pPr>
            <a:r>
              <a:rPr lang="en-US" altLang="zh-CN" sz="1400"/>
              <a:t>	char addr[15];</a:t>
            </a:r>
          </a:p>
          <a:p>
            <a:pPr defTabSz="363538">
              <a:lnSpc>
                <a:spcPct val="120000"/>
              </a:lnSpc>
            </a:pPr>
            <a:r>
              <a:rPr lang="en-US" altLang="zh-CN" sz="1400"/>
              <a:t>}stud[10]; </a:t>
            </a:r>
          </a:p>
          <a:p>
            <a:pPr defTabSz="363538">
              <a:lnSpc>
                <a:spcPct val="120000"/>
              </a:lnSpc>
            </a:pPr>
            <a:r>
              <a:rPr lang="en-US" altLang="zh-CN" sz="1400" smtClean="0"/>
              <a:t>int </a:t>
            </a:r>
            <a:r>
              <a:rPr lang="en-US" altLang="zh-CN" sz="1400"/>
              <a:t>main()</a:t>
            </a:r>
          </a:p>
          <a:p>
            <a:pPr defTabSz="363538">
              <a:lnSpc>
                <a:spcPct val="120000"/>
              </a:lnSpc>
            </a:pPr>
            <a:r>
              <a:rPr lang="en-US" altLang="zh-CN" sz="1400"/>
              <a:t>{	int i;</a:t>
            </a:r>
          </a:p>
          <a:p>
            <a:pPr defTabSz="363538">
              <a:lnSpc>
                <a:spcPct val="120000"/>
              </a:lnSpc>
            </a:pPr>
            <a:r>
              <a:rPr lang="en-US" altLang="zh-CN" sz="1400"/>
              <a:t>	FILE *fp; </a:t>
            </a:r>
          </a:p>
          <a:p>
            <a:pPr defTabSz="363538">
              <a:lnSpc>
                <a:spcPct val="120000"/>
              </a:lnSpc>
            </a:pPr>
            <a:r>
              <a:rPr lang="en-US" altLang="zh-CN" sz="1400"/>
              <a:t>	if((fp=fopen("stu.dat","rb"))==NULL)	</a:t>
            </a:r>
            <a:r>
              <a:rPr lang="en-US" altLang="zh-CN" sz="1400">
                <a:solidFill>
                  <a:srgbClr val="008000"/>
                </a:solidFill>
              </a:rPr>
              <a:t>//</a:t>
            </a:r>
            <a:r>
              <a:rPr lang="zh-CN" altLang="en-US" sz="1400">
                <a:solidFill>
                  <a:srgbClr val="008000"/>
                </a:solidFill>
              </a:rPr>
              <a:t>以只读方式打开二进制文件</a:t>
            </a:r>
          </a:p>
          <a:p>
            <a:pPr defTabSz="363538">
              <a:lnSpc>
                <a:spcPct val="120000"/>
              </a:lnSpc>
            </a:pPr>
            <a:r>
              <a:rPr lang="zh-CN" altLang="en-US" sz="1400"/>
              <a:t>	</a:t>
            </a:r>
            <a:r>
              <a:rPr lang="en-US" altLang="zh-CN" sz="1400"/>
              <a:t>{	printf("can not open file\n");</a:t>
            </a:r>
          </a:p>
          <a:p>
            <a:pPr defTabSz="363538">
              <a:lnSpc>
                <a:spcPct val="120000"/>
              </a:lnSpc>
            </a:pPr>
            <a:r>
              <a:rPr lang="en-US" altLang="zh-CN" sz="1400"/>
              <a:t>		exit(0);</a:t>
            </a:r>
          </a:p>
          <a:p>
            <a:pPr defTabSz="363538">
              <a:lnSpc>
                <a:spcPct val="120000"/>
              </a:lnSpc>
            </a:pPr>
            <a:r>
              <a:rPr lang="en-US" altLang="zh-CN" sz="1400"/>
              <a:t>	}</a:t>
            </a:r>
          </a:p>
          <a:p>
            <a:pPr defTabSz="363538">
              <a:lnSpc>
                <a:spcPct val="120000"/>
              </a:lnSpc>
            </a:pPr>
            <a:r>
              <a:rPr lang="en-US" altLang="zh-CN" sz="1400"/>
              <a:t>	for(i=0;i&lt;10;i+=2)</a:t>
            </a:r>
          </a:p>
          <a:p>
            <a:pPr defTabSz="363538">
              <a:lnSpc>
                <a:spcPct val="120000"/>
              </a:lnSpc>
            </a:pPr>
            <a:r>
              <a:rPr lang="en-US" altLang="zh-CN" sz="1400"/>
              <a:t>	{	</a:t>
            </a:r>
            <a:r>
              <a:rPr lang="en-US" altLang="zh-CN" sz="1400">
                <a:solidFill>
                  <a:schemeClr val="accent6"/>
                </a:solidFill>
              </a:rPr>
              <a:t>fseek(fp,i*sizeof(struct Student_type),0);</a:t>
            </a:r>
            <a:r>
              <a:rPr lang="en-US" altLang="zh-CN" sz="1400"/>
              <a:t>	</a:t>
            </a:r>
            <a:r>
              <a:rPr lang="en-US" altLang="zh-CN" sz="1400">
                <a:solidFill>
                  <a:srgbClr val="008000"/>
                </a:solidFill>
              </a:rPr>
              <a:t>//</a:t>
            </a:r>
            <a:r>
              <a:rPr lang="zh-CN" altLang="en-US" sz="1400">
                <a:solidFill>
                  <a:srgbClr val="008000"/>
                </a:solidFill>
              </a:rPr>
              <a:t>移动文件位置标记 </a:t>
            </a:r>
          </a:p>
          <a:p>
            <a:pPr defTabSz="363538">
              <a:lnSpc>
                <a:spcPct val="120000"/>
              </a:lnSpc>
            </a:pPr>
            <a:r>
              <a:rPr lang="zh-CN" altLang="en-US" sz="1400"/>
              <a:t>		</a:t>
            </a:r>
            <a:r>
              <a:rPr lang="en-US" altLang="zh-CN" sz="1400">
                <a:solidFill>
                  <a:schemeClr val="accent6"/>
                </a:solidFill>
              </a:rPr>
              <a:t>fread(&amp;stud[i],sizeof(struct Student_type),1,fp);</a:t>
            </a:r>
            <a:r>
              <a:rPr lang="en-US" altLang="zh-CN" sz="1400"/>
              <a:t>	</a:t>
            </a:r>
            <a:r>
              <a:rPr lang="en-US" altLang="zh-CN" sz="1400">
                <a:solidFill>
                  <a:srgbClr val="008000"/>
                </a:solidFill>
              </a:rPr>
              <a:t>//</a:t>
            </a:r>
            <a:r>
              <a:rPr lang="zh-CN" altLang="en-US" sz="1400">
                <a:solidFill>
                  <a:srgbClr val="008000"/>
                </a:solidFill>
              </a:rPr>
              <a:t>读一个数据块到结构体变量 </a:t>
            </a:r>
          </a:p>
          <a:p>
            <a:pPr defTabSz="363538">
              <a:lnSpc>
                <a:spcPct val="120000"/>
              </a:lnSpc>
            </a:pPr>
            <a:r>
              <a:rPr lang="zh-CN" altLang="en-US" sz="1400"/>
              <a:t>		</a:t>
            </a:r>
            <a:r>
              <a:rPr lang="en-US" altLang="zh-CN" sz="1400"/>
              <a:t>printf("%-10s %4d %4d %-15s\n",stud[i].name,stud[i].num,stud[i].age,stud[i].addr</a:t>
            </a:r>
            <a:r>
              <a:rPr lang="en-US" altLang="zh-CN" sz="1400" smtClean="0"/>
              <a:t>);</a:t>
            </a:r>
          </a:p>
          <a:p>
            <a:pPr defTabSz="363538">
              <a:lnSpc>
                <a:spcPct val="120000"/>
              </a:lnSpc>
            </a:pPr>
            <a:r>
              <a:rPr lang="en-US" altLang="zh-CN" sz="1400"/>
              <a:t>	</a:t>
            </a:r>
            <a:r>
              <a:rPr lang="en-US" altLang="zh-CN" sz="1400" smtClean="0"/>
              <a:t> </a:t>
            </a:r>
            <a:r>
              <a:rPr lang="en-US" altLang="zh-CN" sz="1400"/>
              <a:t>	</a:t>
            </a:r>
            <a:r>
              <a:rPr lang="en-US" altLang="zh-CN" sz="1400">
                <a:solidFill>
                  <a:srgbClr val="008000"/>
                </a:solidFill>
              </a:rPr>
              <a:t>//</a:t>
            </a:r>
            <a:r>
              <a:rPr lang="zh-CN" altLang="en-US" sz="1400">
                <a:solidFill>
                  <a:srgbClr val="008000"/>
                </a:solidFill>
              </a:rPr>
              <a:t>在屏幕输出 </a:t>
            </a:r>
          </a:p>
          <a:p>
            <a:pPr defTabSz="363538">
              <a:lnSpc>
                <a:spcPct val="120000"/>
              </a:lnSpc>
            </a:pPr>
            <a:r>
              <a:rPr lang="zh-CN" altLang="en-US" sz="1400"/>
              <a:t>	</a:t>
            </a:r>
            <a:r>
              <a:rPr lang="en-US" altLang="zh-CN" sz="1400"/>
              <a:t>}</a:t>
            </a:r>
          </a:p>
          <a:p>
            <a:pPr defTabSz="363538">
              <a:lnSpc>
                <a:spcPct val="120000"/>
              </a:lnSpc>
            </a:pPr>
            <a:r>
              <a:rPr lang="en-US" altLang="zh-CN" sz="1400"/>
              <a:t>	fclose(fp);</a:t>
            </a:r>
          </a:p>
          <a:p>
            <a:pPr defTabSz="363538">
              <a:lnSpc>
                <a:spcPct val="120000"/>
              </a:lnSpc>
            </a:pPr>
            <a:r>
              <a:rPr lang="en-US" altLang="zh-CN" sz="1400"/>
              <a:t>	return 0;</a:t>
            </a:r>
          </a:p>
          <a:p>
            <a:pPr defTabSz="363538">
              <a:lnSpc>
                <a:spcPct val="120000"/>
              </a:lnSpc>
            </a:pPr>
            <a:r>
              <a:rPr lang="en-US" altLang="zh-CN" sz="1400"/>
              <a:t>}</a:t>
            </a:r>
            <a:endParaRPr lang="en-US" altLang="zh-CN" sz="1400" b="1" dirty="0">
              <a:solidFill>
                <a:srgbClr val="FF0000"/>
              </a:solidFill>
            </a:endParaRPr>
          </a:p>
        </p:txBody>
      </p:sp>
      <p:pic>
        <p:nvPicPr>
          <p:cNvPr id="5" name="图片 4"/>
          <p:cNvPicPr>
            <a:picLocks noChangeAspect="1"/>
          </p:cNvPicPr>
          <p:nvPr/>
        </p:nvPicPr>
        <p:blipFill>
          <a:blip r:embed="rId3" cstate="print"/>
          <a:stretch>
            <a:fillRect/>
          </a:stretch>
        </p:blipFill>
        <p:spPr>
          <a:xfrm>
            <a:off x="8358394" y="549515"/>
            <a:ext cx="3486150" cy="1323975"/>
          </a:xfrm>
          <a:prstGeom prst="rect">
            <a:avLst/>
          </a:prstGeom>
        </p:spPr>
      </p:pic>
    </p:spTree>
    <p:extLst>
      <p:ext uri="{BB962C8B-B14F-4D97-AF65-F5344CB8AC3E}">
        <p14:creationId xmlns:p14="http://schemas.microsoft.com/office/powerpoint/2010/main" xmlns="" val="26854824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a:t>文件读写的出错检测</a:t>
            </a:r>
          </a:p>
        </p:txBody>
      </p:sp>
    </p:spTree>
    <p:extLst>
      <p:ext uri="{BB962C8B-B14F-4D97-AF65-F5344CB8AC3E}">
        <p14:creationId xmlns:p14="http://schemas.microsoft.com/office/powerpoint/2010/main" xmlns="" val="4292555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781185" y="1250165"/>
            <a:ext cx="10522778" cy="45036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Bef>
                <a:spcPts val="600"/>
              </a:spcBef>
              <a:spcAft>
                <a:spcPts val="600"/>
              </a:spcAft>
              <a:defRPr/>
            </a:pPr>
            <a:r>
              <a:rPr lang="zh-CN" altLang="en-US">
                <a:solidFill>
                  <a:schemeClr val="tx1"/>
                </a:solidFill>
              </a:rPr>
              <a:t>文件（</a:t>
            </a:r>
            <a:r>
              <a:rPr lang="en-US" altLang="zh-CN">
                <a:solidFill>
                  <a:schemeClr val="tx1"/>
                </a:solidFill>
              </a:rPr>
              <a:t>file</a:t>
            </a:r>
            <a:r>
              <a:rPr lang="zh-CN" altLang="en-US" smtClean="0">
                <a:solidFill>
                  <a:schemeClr val="tx1"/>
                </a:solidFill>
              </a:rPr>
              <a:t>）一般</a:t>
            </a:r>
            <a:r>
              <a:rPr lang="zh-CN" altLang="en-US">
                <a:solidFill>
                  <a:schemeClr val="tx1"/>
                </a:solidFill>
              </a:rPr>
              <a:t>指</a:t>
            </a:r>
            <a:r>
              <a:rPr lang="zh-CN" altLang="en-US" b="1">
                <a:solidFill>
                  <a:schemeClr val="tx1"/>
                </a:solidFill>
              </a:rPr>
              <a:t>存储在外部介质上数据的集合</a:t>
            </a:r>
            <a:r>
              <a:rPr lang="zh-CN" altLang="en-US" smtClean="0">
                <a:solidFill>
                  <a:schemeClr val="tx1"/>
                </a:solidFill>
              </a:rPr>
              <a:t>。操作系统</a:t>
            </a:r>
            <a:r>
              <a:rPr lang="zh-CN" altLang="en-US">
                <a:solidFill>
                  <a:schemeClr val="tx1"/>
                </a:solidFill>
              </a:rPr>
              <a:t>是以文件为单位对数据进行管理</a:t>
            </a:r>
            <a:r>
              <a:rPr lang="zh-CN" altLang="en-US" smtClean="0">
                <a:solidFill>
                  <a:schemeClr val="tx1"/>
                </a:solidFill>
              </a:rPr>
              <a:t>的。</a:t>
            </a:r>
            <a:endParaRPr lang="en-US" altLang="zh-CN" smtClean="0">
              <a:solidFill>
                <a:schemeClr val="tx1"/>
              </a:solidFill>
            </a:endParaRPr>
          </a:p>
          <a:p>
            <a:pPr algn="just">
              <a:lnSpc>
                <a:spcPct val="150000"/>
              </a:lnSpc>
              <a:spcBef>
                <a:spcPts val="600"/>
              </a:spcBef>
              <a:spcAft>
                <a:spcPts val="600"/>
              </a:spcAft>
              <a:defRPr/>
            </a:pPr>
            <a:r>
              <a:rPr lang="zh-CN" altLang="en-US" smtClean="0">
                <a:solidFill>
                  <a:schemeClr val="tx1"/>
                </a:solidFill>
              </a:rPr>
              <a:t>输入输出</a:t>
            </a:r>
            <a:r>
              <a:rPr lang="zh-CN" altLang="en-US">
                <a:solidFill>
                  <a:schemeClr val="tx1"/>
                </a:solidFill>
              </a:rPr>
              <a:t>是数据传送的过程，数据如流水一样从一处流向另一处，因此常将输入输出形象地称为</a:t>
            </a:r>
            <a:r>
              <a:rPr lang="zh-CN" altLang="en-US" b="1">
                <a:solidFill>
                  <a:schemeClr val="tx1"/>
                </a:solidFill>
              </a:rPr>
              <a:t>流</a:t>
            </a:r>
            <a:r>
              <a:rPr lang="en-US" altLang="zh-CN">
                <a:solidFill>
                  <a:schemeClr val="tx1"/>
                </a:solidFill>
              </a:rPr>
              <a:t>(stream)</a:t>
            </a:r>
            <a:r>
              <a:rPr lang="zh-CN" altLang="en-US">
                <a:solidFill>
                  <a:schemeClr val="tx1"/>
                </a:solidFill>
              </a:rPr>
              <a:t>，即</a:t>
            </a:r>
            <a:r>
              <a:rPr lang="zh-CN" altLang="en-US" b="1">
                <a:solidFill>
                  <a:schemeClr val="tx1"/>
                </a:solidFill>
              </a:rPr>
              <a:t>数据流</a:t>
            </a:r>
            <a:r>
              <a:rPr lang="zh-CN" altLang="en-US">
                <a:solidFill>
                  <a:schemeClr val="tx1"/>
                </a:solidFill>
              </a:rPr>
              <a:t>。流表示了信息从源到目的端的流动。在输入操作时，数据从文件流向计算机内存，在输出操作时，数据从计算机流向文件</a:t>
            </a:r>
            <a:r>
              <a:rPr lang="en-US" altLang="zh-CN">
                <a:solidFill>
                  <a:schemeClr val="tx1"/>
                </a:solidFill>
              </a:rPr>
              <a:t>(</a:t>
            </a:r>
            <a:r>
              <a:rPr lang="zh-CN" altLang="en-US">
                <a:solidFill>
                  <a:schemeClr val="tx1"/>
                </a:solidFill>
              </a:rPr>
              <a:t>如打印机、磁盘文件</a:t>
            </a:r>
            <a:r>
              <a:rPr lang="en-US" altLang="zh-CN">
                <a:solidFill>
                  <a:schemeClr val="tx1"/>
                </a:solidFill>
              </a:rPr>
              <a:t>)</a:t>
            </a:r>
            <a:r>
              <a:rPr lang="zh-CN" altLang="en-US" smtClean="0">
                <a:solidFill>
                  <a:schemeClr val="tx1"/>
                </a:solidFill>
              </a:rPr>
              <a:t>。</a:t>
            </a:r>
            <a:endParaRPr lang="en-US" altLang="zh-CN" smtClean="0">
              <a:solidFill>
                <a:schemeClr val="tx1"/>
              </a:solidFill>
            </a:endParaRPr>
          </a:p>
          <a:p>
            <a:pPr algn="just">
              <a:lnSpc>
                <a:spcPct val="150000"/>
              </a:lnSpc>
              <a:spcBef>
                <a:spcPts val="600"/>
              </a:spcBef>
              <a:spcAft>
                <a:spcPts val="600"/>
              </a:spcAft>
              <a:defRPr/>
            </a:pPr>
            <a:r>
              <a:rPr lang="en-US" altLang="zh-CN" smtClean="0">
                <a:solidFill>
                  <a:schemeClr val="tx1"/>
                </a:solidFill>
              </a:rPr>
              <a:t>C</a:t>
            </a:r>
            <a:r>
              <a:rPr lang="zh-CN" altLang="en-US">
                <a:solidFill>
                  <a:schemeClr val="tx1"/>
                </a:solidFill>
              </a:rPr>
              <a:t>语言把文件看作一个字符</a:t>
            </a:r>
            <a:r>
              <a:rPr lang="en-US" altLang="zh-CN">
                <a:solidFill>
                  <a:schemeClr val="tx1"/>
                </a:solidFill>
              </a:rPr>
              <a:t>(</a:t>
            </a:r>
            <a:r>
              <a:rPr lang="zh-CN" altLang="en-US">
                <a:solidFill>
                  <a:schemeClr val="tx1"/>
                </a:solidFill>
              </a:rPr>
              <a:t>或字节</a:t>
            </a:r>
            <a:r>
              <a:rPr lang="en-US" altLang="zh-CN">
                <a:solidFill>
                  <a:schemeClr val="tx1"/>
                </a:solidFill>
              </a:rPr>
              <a:t>)</a:t>
            </a:r>
            <a:r>
              <a:rPr lang="zh-CN" altLang="en-US">
                <a:solidFill>
                  <a:schemeClr val="tx1"/>
                </a:solidFill>
              </a:rPr>
              <a:t>的序列，即由一个一个字符（或字节）的数据顺序组成。一个输入输出流就是一个字符流或字节</a:t>
            </a:r>
            <a:r>
              <a:rPr lang="en-US" altLang="zh-CN">
                <a:solidFill>
                  <a:schemeClr val="tx1"/>
                </a:solidFill>
              </a:rPr>
              <a:t>(</a:t>
            </a:r>
            <a:r>
              <a:rPr lang="zh-CN" altLang="en-US">
                <a:solidFill>
                  <a:schemeClr val="tx1"/>
                </a:solidFill>
              </a:rPr>
              <a:t>内容为二进制数据</a:t>
            </a:r>
            <a:r>
              <a:rPr lang="en-US" altLang="zh-CN">
                <a:solidFill>
                  <a:schemeClr val="tx1"/>
                </a:solidFill>
              </a:rPr>
              <a:t>)</a:t>
            </a:r>
            <a:r>
              <a:rPr lang="zh-CN" altLang="en-US">
                <a:solidFill>
                  <a:schemeClr val="tx1"/>
                </a:solidFill>
              </a:rPr>
              <a:t>流。</a:t>
            </a:r>
          </a:p>
          <a:p>
            <a:pPr algn="just">
              <a:lnSpc>
                <a:spcPct val="150000"/>
              </a:lnSpc>
              <a:spcBef>
                <a:spcPts val="600"/>
              </a:spcBef>
              <a:spcAft>
                <a:spcPts val="600"/>
              </a:spcAft>
              <a:defRPr/>
            </a:pPr>
            <a:r>
              <a:rPr lang="en-US" altLang="zh-CN" smtClean="0">
                <a:solidFill>
                  <a:schemeClr val="tx1"/>
                </a:solidFill>
              </a:rPr>
              <a:t>C</a:t>
            </a:r>
            <a:r>
              <a:rPr lang="zh-CN" altLang="en-US">
                <a:solidFill>
                  <a:schemeClr val="tx1"/>
                </a:solidFill>
              </a:rPr>
              <a:t>的数据文件由一连串的字符（或字节）组成，而不考虑行的界限，两行数据间不会自动加分隔符，对文件的存取是以字符（字节）为单位的。输入输出数据流的开始和结束仅受程序控制而不受物理符号（如回车换行符）控制，这就增加了处理的灵活性。这种文件称为流式文件。</a:t>
            </a:r>
            <a:endParaRPr lang="en-US" altLang="zh-CN">
              <a:solidFill>
                <a:schemeClr val="tx1"/>
              </a:solidFill>
            </a:endParaRPr>
          </a:p>
        </p:txBody>
      </p:sp>
      <p:sp>
        <p:nvSpPr>
          <p:cNvPr id="2" name="标题 1"/>
          <p:cNvSpPr>
            <a:spLocks noGrp="1"/>
          </p:cNvSpPr>
          <p:nvPr>
            <p:ph type="title"/>
          </p:nvPr>
        </p:nvSpPr>
        <p:spPr>
          <a:xfrm>
            <a:off x="702013" y="150954"/>
            <a:ext cx="10515600" cy="1325563"/>
          </a:xfrm>
        </p:spPr>
        <p:txBody>
          <a:bodyPr/>
          <a:lstStyle/>
          <a:p>
            <a:r>
              <a:rPr lang="zh-CN" altLang="en-US"/>
              <a:t>什么是文件</a:t>
            </a:r>
          </a:p>
        </p:txBody>
      </p:sp>
    </p:spTree>
    <p:extLst>
      <p:ext uri="{BB962C8B-B14F-4D97-AF65-F5344CB8AC3E}">
        <p14:creationId xmlns:p14="http://schemas.microsoft.com/office/powerpoint/2010/main" xmlns="" val="37981518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3155" y="124898"/>
            <a:ext cx="10515600" cy="1325563"/>
          </a:xfrm>
        </p:spPr>
        <p:txBody>
          <a:bodyPr/>
          <a:lstStyle/>
          <a:p>
            <a:r>
              <a:rPr lang="zh-CN" altLang="en-US"/>
              <a:t>文件读写的出错检测</a:t>
            </a:r>
          </a:p>
        </p:txBody>
      </p:sp>
      <p:sp>
        <p:nvSpPr>
          <p:cNvPr id="6" name="MH_Desc_1"/>
          <p:cNvSpPr/>
          <p:nvPr>
            <p:custDataLst>
              <p:tags r:id="rId1"/>
            </p:custDataLst>
          </p:nvPr>
        </p:nvSpPr>
        <p:spPr>
          <a:xfrm>
            <a:off x="563155" y="1131163"/>
            <a:ext cx="11002617" cy="51702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en-US" altLang="zh-CN">
                <a:solidFill>
                  <a:schemeClr val="tx1"/>
                </a:solidFill>
              </a:rPr>
              <a:t>1. ferror</a:t>
            </a:r>
            <a:r>
              <a:rPr lang="zh-CN" altLang="en-US">
                <a:solidFill>
                  <a:schemeClr val="tx1"/>
                </a:solidFill>
              </a:rPr>
              <a:t>函数</a:t>
            </a:r>
          </a:p>
          <a:p>
            <a:pPr algn="just">
              <a:lnSpc>
                <a:spcPct val="150000"/>
              </a:lnSpc>
              <a:defRPr/>
            </a:pPr>
            <a:r>
              <a:rPr lang="zh-CN" altLang="en-US" smtClean="0">
                <a:solidFill>
                  <a:schemeClr val="tx1"/>
                </a:solidFill>
              </a:rPr>
              <a:t>在</a:t>
            </a:r>
            <a:r>
              <a:rPr lang="zh-CN" altLang="en-US">
                <a:solidFill>
                  <a:schemeClr val="tx1"/>
                </a:solidFill>
              </a:rPr>
              <a:t>调用各种输入输出函数（如</a:t>
            </a:r>
            <a:r>
              <a:rPr lang="en-US" altLang="zh-CN">
                <a:solidFill>
                  <a:schemeClr val="tx1"/>
                </a:solidFill>
              </a:rPr>
              <a:t>putc,getc,fread,fwrite</a:t>
            </a:r>
            <a:r>
              <a:rPr lang="zh-CN" altLang="en-US">
                <a:solidFill>
                  <a:schemeClr val="tx1"/>
                </a:solidFill>
              </a:rPr>
              <a:t>等）时，如果出现错误，除了函数返回值有所反映外，还可以用</a:t>
            </a:r>
            <a:r>
              <a:rPr lang="en-US" altLang="zh-CN">
                <a:solidFill>
                  <a:schemeClr val="tx1"/>
                </a:solidFill>
              </a:rPr>
              <a:t>ferror</a:t>
            </a:r>
            <a:r>
              <a:rPr lang="zh-CN" altLang="en-US">
                <a:solidFill>
                  <a:schemeClr val="tx1"/>
                </a:solidFill>
              </a:rPr>
              <a:t>函数检查</a:t>
            </a:r>
            <a:r>
              <a:rPr lang="zh-CN" altLang="en-US" smtClean="0">
                <a:solidFill>
                  <a:schemeClr val="tx1"/>
                </a:solidFill>
              </a:rPr>
              <a:t>。</a:t>
            </a:r>
            <a:endParaRPr lang="en-US" altLang="zh-CN">
              <a:solidFill>
                <a:schemeClr val="tx1"/>
              </a:solidFill>
            </a:endParaRPr>
          </a:p>
          <a:p>
            <a:pPr algn="just">
              <a:lnSpc>
                <a:spcPct val="150000"/>
              </a:lnSpc>
              <a:defRPr/>
            </a:pPr>
            <a:r>
              <a:rPr lang="zh-CN" altLang="en-US">
                <a:solidFill>
                  <a:schemeClr val="tx1"/>
                </a:solidFill>
              </a:rPr>
              <a:t>如果</a:t>
            </a:r>
            <a:r>
              <a:rPr lang="en-US" altLang="zh-CN">
                <a:solidFill>
                  <a:schemeClr val="tx1"/>
                </a:solidFill>
              </a:rPr>
              <a:t>ferror</a:t>
            </a:r>
            <a:r>
              <a:rPr lang="zh-CN" altLang="en-US">
                <a:solidFill>
                  <a:schemeClr val="tx1"/>
                </a:solidFill>
              </a:rPr>
              <a:t>返回值为</a:t>
            </a:r>
            <a:r>
              <a:rPr lang="en-US" altLang="zh-CN">
                <a:solidFill>
                  <a:schemeClr val="tx1"/>
                </a:solidFill>
              </a:rPr>
              <a:t>0</a:t>
            </a:r>
            <a:r>
              <a:rPr lang="zh-CN" altLang="en-US">
                <a:solidFill>
                  <a:schemeClr val="tx1"/>
                </a:solidFill>
              </a:rPr>
              <a:t>（假），表示未</a:t>
            </a:r>
            <a:r>
              <a:rPr lang="zh-CN" altLang="en-US" smtClean="0">
                <a:solidFill>
                  <a:schemeClr val="tx1"/>
                </a:solidFill>
              </a:rPr>
              <a:t>出错；</a:t>
            </a:r>
            <a:endParaRPr lang="en-US" altLang="zh-CN" smtClean="0">
              <a:solidFill>
                <a:schemeClr val="tx1"/>
              </a:solidFill>
            </a:endParaRPr>
          </a:p>
          <a:p>
            <a:pPr algn="just">
              <a:lnSpc>
                <a:spcPct val="150000"/>
              </a:lnSpc>
              <a:defRPr/>
            </a:pPr>
            <a:r>
              <a:rPr lang="zh-CN" altLang="en-US" smtClean="0">
                <a:solidFill>
                  <a:schemeClr val="tx1"/>
                </a:solidFill>
              </a:rPr>
              <a:t>如果</a:t>
            </a:r>
            <a:r>
              <a:rPr lang="zh-CN" altLang="en-US">
                <a:solidFill>
                  <a:schemeClr val="tx1"/>
                </a:solidFill>
              </a:rPr>
              <a:t>返回一个非零值，表示出错。</a:t>
            </a:r>
          </a:p>
          <a:p>
            <a:pPr algn="just">
              <a:lnSpc>
                <a:spcPct val="150000"/>
              </a:lnSpc>
              <a:defRPr/>
            </a:pPr>
            <a:endParaRPr lang="en-US" altLang="zh-CN" smtClean="0">
              <a:solidFill>
                <a:schemeClr val="tx1"/>
              </a:solidFill>
            </a:endParaRPr>
          </a:p>
          <a:p>
            <a:pPr algn="just">
              <a:lnSpc>
                <a:spcPct val="150000"/>
              </a:lnSpc>
              <a:defRPr/>
            </a:pPr>
            <a:r>
              <a:rPr lang="en-US" altLang="zh-CN" smtClean="0">
                <a:solidFill>
                  <a:schemeClr val="tx1"/>
                </a:solidFill>
              </a:rPr>
              <a:t>2</a:t>
            </a:r>
            <a:r>
              <a:rPr lang="en-US" altLang="zh-CN">
                <a:solidFill>
                  <a:schemeClr val="tx1"/>
                </a:solidFill>
              </a:rPr>
              <a:t>. clearerr</a:t>
            </a:r>
            <a:r>
              <a:rPr lang="zh-CN" altLang="en-US">
                <a:solidFill>
                  <a:schemeClr val="tx1"/>
                </a:solidFill>
              </a:rPr>
              <a:t>函数</a:t>
            </a:r>
          </a:p>
          <a:p>
            <a:pPr algn="just">
              <a:lnSpc>
                <a:spcPct val="150000"/>
              </a:lnSpc>
              <a:defRPr/>
            </a:pPr>
            <a:r>
              <a:rPr lang="en-US" altLang="zh-CN" smtClean="0">
                <a:solidFill>
                  <a:schemeClr val="tx1"/>
                </a:solidFill>
              </a:rPr>
              <a:t>clearerr</a:t>
            </a:r>
            <a:r>
              <a:rPr lang="zh-CN" altLang="en-US">
                <a:solidFill>
                  <a:schemeClr val="tx1"/>
                </a:solidFill>
              </a:rPr>
              <a:t>的作用是使文件出错标志和文件结束标志置为</a:t>
            </a:r>
            <a:r>
              <a:rPr lang="en-US" altLang="zh-CN">
                <a:solidFill>
                  <a:schemeClr val="tx1"/>
                </a:solidFill>
              </a:rPr>
              <a:t>0</a:t>
            </a:r>
            <a:r>
              <a:rPr lang="zh-CN" altLang="en-US" smtClean="0">
                <a:solidFill>
                  <a:schemeClr val="tx1"/>
                </a:solidFill>
              </a:rPr>
              <a:t>。</a:t>
            </a:r>
            <a:endParaRPr lang="en-US" altLang="zh-CN" smtClean="0">
              <a:solidFill>
                <a:schemeClr val="tx1"/>
              </a:solidFill>
            </a:endParaRPr>
          </a:p>
          <a:p>
            <a:pPr algn="just">
              <a:lnSpc>
                <a:spcPct val="150000"/>
              </a:lnSpc>
              <a:defRPr/>
            </a:pPr>
            <a:r>
              <a:rPr lang="zh-CN" altLang="en-US" smtClean="0">
                <a:solidFill>
                  <a:schemeClr val="tx1"/>
                </a:solidFill>
              </a:rPr>
              <a:t>假设</a:t>
            </a:r>
            <a:r>
              <a:rPr lang="zh-CN" altLang="en-US">
                <a:solidFill>
                  <a:schemeClr val="tx1"/>
                </a:solidFill>
              </a:rPr>
              <a:t>在调用一个输入输出函数时出现错误，</a:t>
            </a:r>
            <a:r>
              <a:rPr lang="en-US" altLang="zh-CN">
                <a:solidFill>
                  <a:schemeClr val="tx1"/>
                </a:solidFill>
              </a:rPr>
              <a:t>ferror</a:t>
            </a:r>
            <a:r>
              <a:rPr lang="zh-CN" altLang="en-US">
                <a:solidFill>
                  <a:schemeClr val="tx1"/>
                </a:solidFill>
              </a:rPr>
              <a:t>函数值为一个非零值。应该立即调用</a:t>
            </a:r>
            <a:r>
              <a:rPr lang="en-US" altLang="zh-CN">
                <a:solidFill>
                  <a:schemeClr val="tx1"/>
                </a:solidFill>
              </a:rPr>
              <a:t>clearerr(fp)</a:t>
            </a:r>
            <a:r>
              <a:rPr lang="zh-CN" altLang="en-US">
                <a:solidFill>
                  <a:schemeClr val="tx1"/>
                </a:solidFill>
              </a:rPr>
              <a:t>，使</a:t>
            </a:r>
            <a:r>
              <a:rPr lang="en-US" altLang="zh-CN">
                <a:solidFill>
                  <a:schemeClr val="tx1"/>
                </a:solidFill>
              </a:rPr>
              <a:t>ferror(fp)</a:t>
            </a:r>
            <a:r>
              <a:rPr lang="zh-CN" altLang="en-US">
                <a:solidFill>
                  <a:schemeClr val="tx1"/>
                </a:solidFill>
              </a:rPr>
              <a:t>的值变成</a:t>
            </a:r>
            <a:r>
              <a:rPr lang="en-US" altLang="zh-CN">
                <a:solidFill>
                  <a:schemeClr val="tx1"/>
                </a:solidFill>
              </a:rPr>
              <a:t>0</a:t>
            </a:r>
            <a:r>
              <a:rPr lang="zh-CN" altLang="en-US">
                <a:solidFill>
                  <a:schemeClr val="tx1"/>
                </a:solidFill>
              </a:rPr>
              <a:t>，以便再进行下一次的检测。</a:t>
            </a:r>
          </a:p>
          <a:p>
            <a:pPr algn="just">
              <a:lnSpc>
                <a:spcPct val="150000"/>
              </a:lnSpc>
              <a:defRPr/>
            </a:pPr>
            <a:r>
              <a:rPr lang="zh-CN" altLang="en-US" smtClean="0">
                <a:solidFill>
                  <a:schemeClr val="tx1"/>
                </a:solidFill>
              </a:rPr>
              <a:t>只要</a:t>
            </a:r>
            <a:r>
              <a:rPr lang="zh-CN" altLang="en-US">
                <a:solidFill>
                  <a:schemeClr val="tx1"/>
                </a:solidFill>
              </a:rPr>
              <a:t>出现文件读写出错标志，它就一直保留，直到对同一文件调用</a:t>
            </a:r>
            <a:r>
              <a:rPr lang="en-US" altLang="zh-CN">
                <a:solidFill>
                  <a:schemeClr val="tx1"/>
                </a:solidFill>
              </a:rPr>
              <a:t>clearerr</a:t>
            </a:r>
            <a:r>
              <a:rPr lang="zh-CN" altLang="en-US">
                <a:solidFill>
                  <a:schemeClr val="tx1"/>
                </a:solidFill>
              </a:rPr>
              <a:t>函数或</a:t>
            </a:r>
            <a:r>
              <a:rPr lang="en-US" altLang="zh-CN">
                <a:solidFill>
                  <a:schemeClr val="tx1"/>
                </a:solidFill>
              </a:rPr>
              <a:t>rewind</a:t>
            </a:r>
            <a:r>
              <a:rPr lang="zh-CN" altLang="en-US">
                <a:solidFill>
                  <a:schemeClr val="tx1"/>
                </a:solidFill>
              </a:rPr>
              <a:t>函数，或任何其他一个输入输出函数。</a:t>
            </a:r>
          </a:p>
        </p:txBody>
      </p:sp>
      <p:sp>
        <p:nvSpPr>
          <p:cNvPr id="8" name="矩形 7"/>
          <p:cNvSpPr/>
          <p:nvPr/>
        </p:nvSpPr>
        <p:spPr>
          <a:xfrm>
            <a:off x="2005228" y="1246018"/>
            <a:ext cx="2497198" cy="408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n-US" altLang="zh-CN">
                <a:solidFill>
                  <a:schemeClr val="bg1"/>
                </a:solidFill>
              </a:rPr>
              <a:t> ferror(fp); </a:t>
            </a:r>
          </a:p>
        </p:txBody>
      </p:sp>
      <p:grpSp>
        <p:nvGrpSpPr>
          <p:cNvPr id="10" name="组合 9">
            <a:extLst>
              <a:ext uri="{FF2B5EF4-FFF2-40B4-BE49-F238E27FC236}">
                <a16:creationId xmlns:a16="http://schemas.microsoft.com/office/drawing/2014/main" xmlns="" id="{17545ED2-DA8A-47EF-94D4-E66974757BFA}"/>
              </a:ext>
            </a:extLst>
          </p:cNvPr>
          <p:cNvGrpSpPr/>
          <p:nvPr/>
        </p:nvGrpSpPr>
        <p:grpSpPr>
          <a:xfrm>
            <a:off x="4957606" y="2020718"/>
            <a:ext cx="6608166" cy="1636882"/>
            <a:chOff x="8582294" y="4088154"/>
            <a:chExt cx="6819168" cy="1636882"/>
          </a:xfrm>
        </p:grpSpPr>
        <p:sp>
          <p:nvSpPr>
            <p:cNvPr id="15"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16"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3" y="4088154"/>
              <a:ext cx="6029918" cy="1636882"/>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1200"/>
                </a:spcAft>
                <a:defRPr/>
              </a:pPr>
              <a:r>
                <a:rPr lang="zh-CN" altLang="en-US" sz="1600">
                  <a:solidFill>
                    <a:schemeClr val="tx1"/>
                  </a:solidFill>
                </a:rPr>
                <a:t>对同一个文件每一次调用输入输出函数，都会产生一个新的</a:t>
              </a:r>
              <a:r>
                <a:rPr lang="en-US" altLang="zh-CN" sz="1600">
                  <a:solidFill>
                    <a:schemeClr val="tx1"/>
                  </a:solidFill>
                </a:rPr>
                <a:t>ferror</a:t>
              </a:r>
              <a:r>
                <a:rPr lang="zh-CN" altLang="en-US" sz="1600">
                  <a:solidFill>
                    <a:schemeClr val="tx1"/>
                  </a:solidFill>
                </a:rPr>
                <a:t>函数值，因此，应当在调用一个输入输出函数后立即检查</a:t>
              </a:r>
              <a:r>
                <a:rPr lang="en-US" altLang="zh-CN" sz="1600">
                  <a:solidFill>
                    <a:schemeClr val="tx1"/>
                  </a:solidFill>
                </a:rPr>
                <a:t>ferror</a:t>
              </a:r>
              <a:r>
                <a:rPr lang="zh-CN" altLang="en-US" sz="1600">
                  <a:solidFill>
                    <a:schemeClr val="tx1"/>
                  </a:solidFill>
                </a:rPr>
                <a:t>函数的值，否则信息会丢失</a:t>
              </a:r>
              <a:r>
                <a:rPr lang="zh-CN" altLang="en-US" sz="1600" smtClean="0">
                  <a:solidFill>
                    <a:schemeClr val="tx1"/>
                  </a:solidFill>
                </a:rPr>
                <a:t>。</a:t>
              </a:r>
              <a:endParaRPr lang="en-US" altLang="zh-CN" sz="1600" smtClean="0">
                <a:solidFill>
                  <a:schemeClr val="tx1"/>
                </a:solidFill>
              </a:endParaRPr>
            </a:p>
            <a:p>
              <a:pPr algn="just">
                <a:lnSpc>
                  <a:spcPct val="120000"/>
                </a:lnSpc>
                <a:spcBef>
                  <a:spcPts val="600"/>
                </a:spcBef>
                <a:spcAft>
                  <a:spcPts val="1200"/>
                </a:spcAft>
                <a:defRPr/>
              </a:pPr>
              <a:r>
                <a:rPr lang="zh-CN" altLang="en-US" sz="1600">
                  <a:solidFill>
                    <a:schemeClr val="tx1"/>
                  </a:solidFill>
                </a:rPr>
                <a:t>在执行</a:t>
              </a:r>
              <a:r>
                <a:rPr lang="en-US" altLang="zh-CN" sz="1600">
                  <a:solidFill>
                    <a:schemeClr val="tx1"/>
                  </a:solidFill>
                </a:rPr>
                <a:t>fopen</a:t>
              </a:r>
              <a:r>
                <a:rPr lang="zh-CN" altLang="en-US" sz="1600">
                  <a:solidFill>
                    <a:schemeClr val="tx1"/>
                  </a:solidFill>
                </a:rPr>
                <a:t>函数时，</a:t>
              </a:r>
              <a:r>
                <a:rPr lang="en-US" altLang="zh-CN" sz="1600">
                  <a:solidFill>
                    <a:schemeClr val="tx1"/>
                  </a:solidFill>
                </a:rPr>
                <a:t>ferror</a:t>
              </a:r>
              <a:r>
                <a:rPr lang="zh-CN" altLang="en-US" sz="1600">
                  <a:solidFill>
                    <a:schemeClr val="tx1"/>
                  </a:solidFill>
                </a:rPr>
                <a:t>函数的初始值自动置为</a:t>
              </a:r>
              <a:r>
                <a:rPr lang="en-US" altLang="zh-CN" sz="1600">
                  <a:solidFill>
                    <a:schemeClr val="tx1"/>
                  </a:solidFill>
                </a:rPr>
                <a:t>0</a:t>
              </a:r>
              <a:r>
                <a:rPr lang="zh-CN" altLang="en-US" sz="1600" smtClean="0">
                  <a:solidFill>
                    <a:schemeClr val="tx1"/>
                  </a:solidFill>
                </a:rPr>
                <a:t>。</a:t>
              </a:r>
              <a:endParaRPr lang="zh-CN" altLang="en-US" sz="1600">
                <a:solidFill>
                  <a:schemeClr val="tx1"/>
                </a:solidFill>
              </a:endParaRPr>
            </a:p>
          </p:txBody>
        </p:sp>
        <p:sp>
          <p:nvSpPr>
            <p:cNvPr id="17"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5099837" y="5423410"/>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2824053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781185" y="1250165"/>
            <a:ext cx="10522778" cy="399469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spcBef>
                <a:spcPts val="600"/>
              </a:spcBef>
              <a:spcAft>
                <a:spcPts val="600"/>
              </a:spcAft>
              <a:defRPr/>
            </a:pPr>
            <a:r>
              <a:rPr lang="zh-CN" altLang="en-US">
                <a:solidFill>
                  <a:schemeClr val="tx1"/>
                </a:solidFill>
              </a:rPr>
              <a:t>一个文件要有一个唯一的文件标识，以便用户识别和引用</a:t>
            </a:r>
            <a:r>
              <a:rPr lang="zh-CN" altLang="en-US" smtClean="0">
                <a:solidFill>
                  <a:schemeClr val="tx1"/>
                </a:solidFill>
              </a:rPr>
              <a:t>。</a:t>
            </a:r>
            <a:endParaRPr lang="en-US" altLang="zh-CN" smtClean="0">
              <a:solidFill>
                <a:schemeClr val="tx1"/>
              </a:solidFill>
            </a:endParaRPr>
          </a:p>
          <a:p>
            <a:pPr algn="just">
              <a:lnSpc>
                <a:spcPct val="150000"/>
              </a:lnSpc>
              <a:spcBef>
                <a:spcPts val="600"/>
              </a:spcBef>
              <a:spcAft>
                <a:spcPts val="600"/>
              </a:spcAft>
              <a:defRPr/>
            </a:pPr>
            <a:r>
              <a:rPr lang="zh-CN" altLang="en-US" smtClean="0">
                <a:solidFill>
                  <a:schemeClr val="tx1"/>
                </a:solidFill>
              </a:rPr>
              <a:t>文件</a:t>
            </a:r>
            <a:r>
              <a:rPr lang="zh-CN" altLang="en-US">
                <a:solidFill>
                  <a:schemeClr val="tx1"/>
                </a:solidFill>
              </a:rPr>
              <a:t>标识包括</a:t>
            </a:r>
            <a:r>
              <a:rPr lang="en-US" altLang="zh-CN">
                <a:solidFill>
                  <a:schemeClr val="tx1"/>
                </a:solidFill>
              </a:rPr>
              <a:t>3</a:t>
            </a:r>
            <a:r>
              <a:rPr lang="zh-CN" altLang="en-US">
                <a:solidFill>
                  <a:schemeClr val="tx1"/>
                </a:solidFill>
              </a:rPr>
              <a:t>部分： </a:t>
            </a:r>
            <a:r>
              <a:rPr lang="en-US" altLang="zh-CN">
                <a:solidFill>
                  <a:schemeClr val="tx1"/>
                </a:solidFill>
              </a:rPr>
              <a:t>(1)</a:t>
            </a:r>
            <a:r>
              <a:rPr lang="zh-CN" altLang="en-US">
                <a:solidFill>
                  <a:schemeClr val="tx1"/>
                </a:solidFill>
              </a:rPr>
              <a:t>文件路径； </a:t>
            </a:r>
            <a:r>
              <a:rPr lang="en-US" altLang="zh-CN">
                <a:solidFill>
                  <a:schemeClr val="tx1"/>
                </a:solidFill>
              </a:rPr>
              <a:t>(2)</a:t>
            </a:r>
            <a:r>
              <a:rPr lang="zh-CN" altLang="en-US">
                <a:solidFill>
                  <a:schemeClr val="tx1"/>
                </a:solidFill>
              </a:rPr>
              <a:t>文件名主干； </a:t>
            </a:r>
            <a:r>
              <a:rPr lang="en-US" altLang="zh-CN">
                <a:solidFill>
                  <a:schemeClr val="tx1"/>
                </a:solidFill>
              </a:rPr>
              <a:t>(3)</a:t>
            </a:r>
            <a:r>
              <a:rPr lang="zh-CN" altLang="en-US">
                <a:solidFill>
                  <a:schemeClr val="tx1"/>
                </a:solidFill>
              </a:rPr>
              <a:t>文件后缀</a:t>
            </a:r>
            <a:r>
              <a:rPr lang="zh-CN" altLang="en-US" smtClean="0">
                <a:solidFill>
                  <a:schemeClr val="tx1"/>
                </a:solidFill>
              </a:rPr>
              <a:t>。</a:t>
            </a:r>
            <a:endParaRPr lang="en-US" altLang="zh-CN" smtClean="0">
              <a:solidFill>
                <a:schemeClr val="tx1"/>
              </a:solidFill>
            </a:endParaRPr>
          </a:p>
          <a:p>
            <a:pPr marL="285750" indent="-285750" algn="just">
              <a:lnSpc>
                <a:spcPct val="150000"/>
              </a:lnSpc>
              <a:spcBef>
                <a:spcPts val="600"/>
              </a:spcBef>
              <a:spcAft>
                <a:spcPts val="600"/>
              </a:spcAft>
              <a:buFont typeface="Arial" panose="020B0604020202020204" pitchFamily="34" charset="0"/>
              <a:buChar char="•"/>
              <a:defRPr/>
            </a:pPr>
            <a:r>
              <a:rPr lang="zh-CN" altLang="en-US">
                <a:solidFill>
                  <a:schemeClr val="tx1"/>
                </a:solidFill>
              </a:rPr>
              <a:t>文件路径表示文件在外部存储设备中的</a:t>
            </a:r>
            <a:r>
              <a:rPr lang="zh-CN" altLang="en-US" smtClean="0">
                <a:solidFill>
                  <a:schemeClr val="tx1"/>
                </a:solidFill>
              </a:rPr>
              <a:t>位置。</a:t>
            </a:r>
            <a:endParaRPr lang="en-US" altLang="zh-CN" smtClean="0">
              <a:solidFill>
                <a:schemeClr val="tx1"/>
              </a:solidFill>
            </a:endParaRPr>
          </a:p>
          <a:p>
            <a:pPr marL="285750" indent="-285750" algn="just">
              <a:lnSpc>
                <a:spcPct val="150000"/>
              </a:lnSpc>
              <a:spcBef>
                <a:spcPts val="600"/>
              </a:spcBef>
              <a:spcAft>
                <a:spcPts val="600"/>
              </a:spcAft>
              <a:buFont typeface="Arial" panose="020B0604020202020204" pitchFamily="34" charset="0"/>
              <a:buChar char="•"/>
              <a:defRPr/>
            </a:pPr>
            <a:r>
              <a:rPr lang="zh-CN" altLang="en-US">
                <a:solidFill>
                  <a:schemeClr val="tx1"/>
                </a:solidFill>
              </a:rPr>
              <a:t>文件名主干的命名规则遵循标识符的命名规则</a:t>
            </a:r>
            <a:r>
              <a:rPr lang="zh-CN" altLang="en-US" smtClean="0">
                <a:solidFill>
                  <a:schemeClr val="tx1"/>
                </a:solidFill>
              </a:rPr>
              <a:t>。</a:t>
            </a:r>
            <a:endParaRPr lang="en-US" altLang="zh-CN" smtClean="0">
              <a:solidFill>
                <a:schemeClr val="tx1"/>
              </a:solidFill>
            </a:endParaRPr>
          </a:p>
          <a:p>
            <a:pPr marL="285750" indent="-285750" algn="just">
              <a:lnSpc>
                <a:spcPct val="150000"/>
              </a:lnSpc>
              <a:spcBef>
                <a:spcPts val="600"/>
              </a:spcBef>
              <a:spcAft>
                <a:spcPts val="600"/>
              </a:spcAft>
              <a:buFont typeface="Arial" panose="020B0604020202020204" pitchFamily="34" charset="0"/>
              <a:buChar char="•"/>
              <a:defRPr/>
            </a:pPr>
            <a:r>
              <a:rPr lang="zh-CN" altLang="en-US" smtClean="0">
                <a:solidFill>
                  <a:schemeClr val="tx1"/>
                </a:solidFill>
              </a:rPr>
              <a:t>文件后缀</a:t>
            </a:r>
            <a:r>
              <a:rPr lang="zh-CN" altLang="en-US">
                <a:solidFill>
                  <a:schemeClr val="tx1"/>
                </a:solidFill>
              </a:rPr>
              <a:t>用来表示文件的</a:t>
            </a:r>
            <a:r>
              <a:rPr lang="zh-CN" altLang="en-US" smtClean="0">
                <a:solidFill>
                  <a:schemeClr val="tx1"/>
                </a:solidFill>
              </a:rPr>
              <a:t>性质。</a:t>
            </a:r>
            <a:endParaRPr lang="en-US" altLang="zh-CN" smtClean="0">
              <a:solidFill>
                <a:schemeClr val="tx1"/>
              </a:solidFill>
            </a:endParaRPr>
          </a:p>
          <a:p>
            <a:pPr algn="just">
              <a:lnSpc>
                <a:spcPct val="150000"/>
              </a:lnSpc>
              <a:spcBef>
                <a:spcPts val="600"/>
              </a:spcBef>
              <a:spcAft>
                <a:spcPts val="600"/>
              </a:spcAft>
              <a:defRPr/>
            </a:pPr>
            <a:r>
              <a:rPr lang="zh-CN" altLang="en-US">
                <a:solidFill>
                  <a:schemeClr val="tx1"/>
                </a:solidFill>
              </a:rPr>
              <a:t>为方便起见，文件标识常被称为文件名，但应了解此时所称的文件名，实际上包括以上</a:t>
            </a:r>
            <a:r>
              <a:rPr lang="en-US" altLang="zh-CN">
                <a:solidFill>
                  <a:schemeClr val="tx1"/>
                </a:solidFill>
              </a:rPr>
              <a:t>3</a:t>
            </a:r>
            <a:r>
              <a:rPr lang="zh-CN" altLang="en-US">
                <a:solidFill>
                  <a:schemeClr val="tx1"/>
                </a:solidFill>
              </a:rPr>
              <a:t>部分内容，而不仅是文件名主干。</a:t>
            </a:r>
            <a:endParaRPr lang="en-US" altLang="zh-CN">
              <a:solidFill>
                <a:schemeClr val="tx1"/>
              </a:solidFill>
            </a:endParaRPr>
          </a:p>
        </p:txBody>
      </p:sp>
      <p:sp>
        <p:nvSpPr>
          <p:cNvPr id="2" name="标题 1"/>
          <p:cNvSpPr>
            <a:spLocks noGrp="1"/>
          </p:cNvSpPr>
          <p:nvPr>
            <p:ph type="title"/>
          </p:nvPr>
        </p:nvSpPr>
        <p:spPr>
          <a:xfrm>
            <a:off x="702013" y="150954"/>
            <a:ext cx="10515600" cy="1325563"/>
          </a:xfrm>
        </p:spPr>
        <p:txBody>
          <a:bodyPr/>
          <a:lstStyle/>
          <a:p>
            <a:r>
              <a:rPr lang="zh-CN" altLang="en-US" smtClean="0"/>
              <a:t>文件名</a:t>
            </a:r>
            <a:endParaRPr lang="zh-CN" altLang="en-US"/>
          </a:p>
        </p:txBody>
      </p:sp>
      <p:sp>
        <p:nvSpPr>
          <p:cNvPr id="3" name="文本框 2"/>
          <p:cNvSpPr txBox="1"/>
          <p:nvPr/>
        </p:nvSpPr>
        <p:spPr>
          <a:xfrm>
            <a:off x="7806906" y="1897810"/>
            <a:ext cx="2846717" cy="861774"/>
          </a:xfrm>
          <a:prstGeom prst="rect">
            <a:avLst/>
          </a:prstGeom>
          <a:noFill/>
        </p:spPr>
        <p:txBody>
          <a:bodyPr wrap="square" rtlCol="0">
            <a:spAutoFit/>
          </a:bodyPr>
          <a:lstStyle/>
          <a:p>
            <a:r>
              <a:rPr lang="en-US" altLang="zh-CN" u="sng" smtClean="0">
                <a:solidFill>
                  <a:schemeClr val="accent1"/>
                </a:solidFill>
              </a:rPr>
              <a:t>D:\CC\temp</a:t>
            </a:r>
            <a:r>
              <a:rPr lang="en-US" altLang="zh-CN" smtClean="0">
                <a:solidFill>
                  <a:schemeClr val="accent1"/>
                </a:solidFill>
              </a:rPr>
              <a:t>\</a:t>
            </a:r>
            <a:r>
              <a:rPr lang="en-US" altLang="zh-CN" u="sng" smtClean="0">
                <a:solidFill>
                  <a:schemeClr val="accent1"/>
                </a:solidFill>
              </a:rPr>
              <a:t>file1</a:t>
            </a:r>
            <a:r>
              <a:rPr lang="en-US" altLang="zh-CN" smtClean="0">
                <a:solidFill>
                  <a:schemeClr val="accent1"/>
                </a:solidFill>
              </a:rPr>
              <a:t>.</a:t>
            </a:r>
            <a:r>
              <a:rPr lang="en-US" altLang="zh-CN" u="sng" smtClean="0">
                <a:solidFill>
                  <a:schemeClr val="accent1"/>
                </a:solidFill>
              </a:rPr>
              <a:t>dat</a:t>
            </a:r>
          </a:p>
          <a:p>
            <a:r>
              <a:rPr lang="en-US" altLang="zh-CN" smtClean="0">
                <a:solidFill>
                  <a:schemeClr val="accent1"/>
                </a:solidFill>
              </a:rPr>
              <a:t>        </a:t>
            </a:r>
            <a:r>
              <a:rPr lang="zh-CN" altLang="en-US" smtClean="0">
                <a:solidFill>
                  <a:schemeClr val="accent1"/>
                </a:solidFill>
              </a:rPr>
              <a:t>↓          ↓   ↓</a:t>
            </a:r>
            <a:endParaRPr lang="en-US" altLang="zh-CN" smtClean="0">
              <a:solidFill>
                <a:schemeClr val="accent1"/>
              </a:solidFill>
            </a:endParaRPr>
          </a:p>
          <a:p>
            <a:r>
              <a:rPr lang="zh-CN" altLang="en-US" sz="1200" smtClean="0">
                <a:solidFill>
                  <a:schemeClr val="accent1"/>
                </a:solidFill>
              </a:rPr>
              <a:t>     文件路径  文件主干名  文件后缀</a:t>
            </a:r>
            <a:endParaRPr lang="zh-CN" altLang="en-US" sz="1200">
              <a:solidFill>
                <a:schemeClr val="accent1"/>
              </a:solidFill>
            </a:endParaRPr>
          </a:p>
        </p:txBody>
      </p:sp>
    </p:spTree>
    <p:extLst>
      <p:ext uri="{BB962C8B-B14F-4D97-AF65-F5344CB8AC3E}">
        <p14:creationId xmlns:p14="http://schemas.microsoft.com/office/powerpoint/2010/main" xmlns="" val="15558249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781185" y="1250165"/>
            <a:ext cx="10522778" cy="47883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zh-CN" altLang="en-US">
                <a:solidFill>
                  <a:schemeClr val="tx1"/>
                </a:solidFill>
              </a:rPr>
              <a:t>根据数据的组织形式，数据文件可分为</a:t>
            </a:r>
            <a:r>
              <a:rPr lang="en-US" altLang="zh-CN" b="1">
                <a:solidFill>
                  <a:schemeClr val="tx1"/>
                </a:solidFill>
              </a:rPr>
              <a:t>ASCII</a:t>
            </a:r>
            <a:r>
              <a:rPr lang="zh-CN" altLang="en-US" b="1">
                <a:solidFill>
                  <a:schemeClr val="tx1"/>
                </a:solidFill>
              </a:rPr>
              <a:t>文件</a:t>
            </a:r>
            <a:r>
              <a:rPr lang="zh-CN" altLang="en-US">
                <a:solidFill>
                  <a:schemeClr val="tx1"/>
                </a:solidFill>
              </a:rPr>
              <a:t>和</a:t>
            </a:r>
            <a:r>
              <a:rPr lang="zh-CN" altLang="en-US" b="1">
                <a:solidFill>
                  <a:schemeClr val="tx1"/>
                </a:solidFill>
              </a:rPr>
              <a:t>二进制文件</a:t>
            </a:r>
            <a:r>
              <a:rPr lang="zh-CN" altLang="en-US">
                <a:solidFill>
                  <a:schemeClr val="tx1"/>
                </a:solidFill>
              </a:rPr>
              <a:t>。数据在内存中是以二进制形式存储的，如果不加转换地输出到外存，就是二进制文件，可以认为它就是存储在内存的数据的映像，所以也称之为</a:t>
            </a:r>
            <a:r>
              <a:rPr lang="zh-CN" altLang="en-US" b="1">
                <a:solidFill>
                  <a:schemeClr val="tx1"/>
                </a:solidFill>
              </a:rPr>
              <a:t>映像文件</a:t>
            </a:r>
            <a:r>
              <a:rPr lang="en-US" altLang="zh-CN">
                <a:solidFill>
                  <a:schemeClr val="tx1"/>
                </a:solidFill>
              </a:rPr>
              <a:t>(image file)</a:t>
            </a:r>
            <a:r>
              <a:rPr lang="zh-CN" altLang="en-US">
                <a:solidFill>
                  <a:schemeClr val="tx1"/>
                </a:solidFill>
              </a:rPr>
              <a:t>。如果要求在外存上以</a:t>
            </a:r>
            <a:r>
              <a:rPr lang="en-US" altLang="zh-CN">
                <a:solidFill>
                  <a:schemeClr val="tx1"/>
                </a:solidFill>
              </a:rPr>
              <a:t>ASCII</a:t>
            </a:r>
            <a:r>
              <a:rPr lang="zh-CN" altLang="en-US">
                <a:solidFill>
                  <a:schemeClr val="tx1"/>
                </a:solidFill>
              </a:rPr>
              <a:t>代码形式存储，则需要在存储前进行转换。</a:t>
            </a:r>
            <a:r>
              <a:rPr lang="en-US" altLang="zh-CN">
                <a:solidFill>
                  <a:schemeClr val="tx1"/>
                </a:solidFill>
              </a:rPr>
              <a:t>ASCII</a:t>
            </a:r>
            <a:r>
              <a:rPr lang="zh-CN" altLang="en-US">
                <a:solidFill>
                  <a:schemeClr val="tx1"/>
                </a:solidFill>
              </a:rPr>
              <a:t>文件又称</a:t>
            </a:r>
            <a:r>
              <a:rPr lang="zh-CN" altLang="en-US" b="1">
                <a:solidFill>
                  <a:schemeClr val="tx1"/>
                </a:solidFill>
              </a:rPr>
              <a:t>文本文件</a:t>
            </a:r>
            <a:r>
              <a:rPr lang="zh-CN" altLang="en-US">
                <a:solidFill>
                  <a:schemeClr val="tx1"/>
                </a:solidFill>
              </a:rPr>
              <a:t>（</a:t>
            </a:r>
            <a:r>
              <a:rPr lang="en-US" altLang="zh-CN">
                <a:solidFill>
                  <a:schemeClr val="tx1"/>
                </a:solidFill>
              </a:rPr>
              <a:t>text file</a:t>
            </a:r>
            <a:r>
              <a:rPr lang="zh-CN" altLang="en-US">
                <a:solidFill>
                  <a:schemeClr val="tx1"/>
                </a:solidFill>
              </a:rPr>
              <a:t>），每一个字节存放一个字符的</a:t>
            </a:r>
            <a:r>
              <a:rPr lang="en-US" altLang="zh-CN">
                <a:solidFill>
                  <a:schemeClr val="tx1"/>
                </a:solidFill>
              </a:rPr>
              <a:t>ASCII</a:t>
            </a:r>
            <a:r>
              <a:rPr lang="zh-CN" altLang="en-US">
                <a:solidFill>
                  <a:schemeClr val="tx1"/>
                </a:solidFill>
              </a:rPr>
              <a:t>代码。</a:t>
            </a:r>
          </a:p>
          <a:p>
            <a:pPr algn="just">
              <a:lnSpc>
                <a:spcPct val="120000"/>
              </a:lnSpc>
              <a:spcBef>
                <a:spcPts val="600"/>
              </a:spcBef>
              <a:spcAft>
                <a:spcPts val="600"/>
              </a:spcAft>
              <a:defRPr/>
            </a:pPr>
            <a:r>
              <a:rPr lang="zh-CN" altLang="en-US" smtClean="0">
                <a:solidFill>
                  <a:schemeClr val="tx1"/>
                </a:solidFill>
              </a:rPr>
              <a:t>字符</a:t>
            </a:r>
            <a:r>
              <a:rPr lang="zh-CN" altLang="en-US">
                <a:solidFill>
                  <a:schemeClr val="tx1"/>
                </a:solidFill>
              </a:rPr>
              <a:t>一律以</a:t>
            </a:r>
            <a:r>
              <a:rPr lang="en-US" altLang="zh-CN">
                <a:solidFill>
                  <a:schemeClr val="tx1"/>
                </a:solidFill>
              </a:rPr>
              <a:t>ASCII</a:t>
            </a:r>
            <a:r>
              <a:rPr lang="zh-CN" altLang="en-US">
                <a:solidFill>
                  <a:schemeClr val="tx1"/>
                </a:solidFill>
              </a:rPr>
              <a:t>形式存储，数值型数据既可以用</a:t>
            </a:r>
            <a:r>
              <a:rPr lang="en-US" altLang="zh-CN">
                <a:solidFill>
                  <a:schemeClr val="tx1"/>
                </a:solidFill>
              </a:rPr>
              <a:t>ASCII</a:t>
            </a:r>
            <a:r>
              <a:rPr lang="zh-CN" altLang="en-US">
                <a:solidFill>
                  <a:schemeClr val="tx1"/>
                </a:solidFill>
              </a:rPr>
              <a:t>形式存储，也可以用二进制形式存储</a:t>
            </a:r>
            <a:r>
              <a:rPr lang="zh-CN" altLang="en-US" smtClean="0">
                <a:solidFill>
                  <a:schemeClr val="tx1"/>
                </a:solidFill>
              </a:rPr>
              <a:t>。</a:t>
            </a:r>
            <a:endParaRPr lang="zh-CN" altLang="en-US">
              <a:solidFill>
                <a:schemeClr val="tx1"/>
              </a:solidFill>
            </a:endParaRPr>
          </a:p>
          <a:p>
            <a:pPr algn="just">
              <a:lnSpc>
                <a:spcPct val="120000"/>
              </a:lnSpc>
              <a:spcBef>
                <a:spcPts val="600"/>
              </a:spcBef>
              <a:spcAft>
                <a:spcPts val="600"/>
              </a:spcAft>
              <a:defRPr/>
            </a:pPr>
            <a:endParaRPr lang="en-US" altLang="zh-CN" smtClean="0">
              <a:solidFill>
                <a:schemeClr val="tx1"/>
              </a:solidFill>
            </a:endParaRPr>
          </a:p>
          <a:p>
            <a:pPr algn="just">
              <a:lnSpc>
                <a:spcPct val="120000"/>
              </a:lnSpc>
              <a:spcBef>
                <a:spcPts val="600"/>
              </a:spcBef>
              <a:spcAft>
                <a:spcPts val="600"/>
              </a:spcAft>
              <a:defRPr/>
            </a:pPr>
            <a:endParaRPr lang="en-US" altLang="zh-CN" smtClean="0">
              <a:solidFill>
                <a:schemeClr val="tx1"/>
              </a:solidFill>
            </a:endParaRPr>
          </a:p>
          <a:p>
            <a:pPr algn="just">
              <a:lnSpc>
                <a:spcPct val="120000"/>
              </a:lnSpc>
              <a:spcBef>
                <a:spcPts val="600"/>
              </a:spcBef>
              <a:spcAft>
                <a:spcPts val="600"/>
              </a:spcAft>
              <a:defRPr/>
            </a:pPr>
            <a:endParaRPr lang="en-US" altLang="zh-CN" smtClean="0">
              <a:solidFill>
                <a:schemeClr val="tx1"/>
              </a:solidFill>
            </a:endParaRPr>
          </a:p>
          <a:p>
            <a:pPr algn="just">
              <a:lnSpc>
                <a:spcPct val="120000"/>
              </a:lnSpc>
              <a:spcBef>
                <a:spcPts val="600"/>
              </a:spcBef>
              <a:spcAft>
                <a:spcPts val="600"/>
              </a:spcAft>
              <a:defRPr/>
            </a:pPr>
            <a:r>
              <a:rPr lang="zh-CN" altLang="en-US" smtClean="0">
                <a:solidFill>
                  <a:schemeClr val="tx1"/>
                </a:solidFill>
              </a:rPr>
              <a:t>用</a:t>
            </a:r>
            <a:r>
              <a:rPr lang="en-US" altLang="zh-CN">
                <a:solidFill>
                  <a:schemeClr val="tx1"/>
                </a:solidFill>
              </a:rPr>
              <a:t>ASCII</a:t>
            </a:r>
            <a:r>
              <a:rPr lang="zh-CN" altLang="en-US">
                <a:solidFill>
                  <a:schemeClr val="tx1"/>
                </a:solidFill>
              </a:rPr>
              <a:t>码形式输出时字节与字符一一对应，一个字节代表一个字符，因而便于对字符进行逐个处理，也便于输出字符。但一般占存储空间较多，而且要花费转换时间（二进制形式与</a:t>
            </a:r>
            <a:r>
              <a:rPr lang="en-US" altLang="zh-CN">
                <a:solidFill>
                  <a:schemeClr val="tx1"/>
                </a:solidFill>
              </a:rPr>
              <a:t>ASCII</a:t>
            </a:r>
            <a:r>
              <a:rPr lang="zh-CN" altLang="en-US">
                <a:solidFill>
                  <a:schemeClr val="tx1"/>
                </a:solidFill>
              </a:rPr>
              <a:t>码间的转换）。用二进制形式输出数值，可以节省外存空间和转换时间，把内存中的存储单元中的内容原封不动地输出到磁盘</a:t>
            </a:r>
            <a:r>
              <a:rPr lang="en-US" altLang="zh-CN">
                <a:solidFill>
                  <a:schemeClr val="tx1"/>
                </a:solidFill>
              </a:rPr>
              <a:t>(</a:t>
            </a:r>
            <a:r>
              <a:rPr lang="zh-CN" altLang="en-US">
                <a:solidFill>
                  <a:schemeClr val="tx1"/>
                </a:solidFill>
              </a:rPr>
              <a:t>或其他外部介质</a:t>
            </a:r>
            <a:r>
              <a:rPr lang="en-US" altLang="zh-CN">
                <a:solidFill>
                  <a:schemeClr val="tx1"/>
                </a:solidFill>
              </a:rPr>
              <a:t>)</a:t>
            </a:r>
            <a:r>
              <a:rPr lang="zh-CN" altLang="en-US">
                <a:solidFill>
                  <a:schemeClr val="tx1"/>
                </a:solidFill>
              </a:rPr>
              <a:t>上，此时每一个字节并不一定代表一个字符</a:t>
            </a:r>
            <a:r>
              <a:rPr lang="zh-CN" altLang="en-US" smtClean="0">
                <a:solidFill>
                  <a:schemeClr val="tx1"/>
                </a:solidFill>
              </a:rPr>
              <a:t>。</a:t>
            </a:r>
            <a:endParaRPr lang="en-US" altLang="zh-CN">
              <a:solidFill>
                <a:schemeClr val="tx1"/>
              </a:solidFill>
            </a:endParaRPr>
          </a:p>
        </p:txBody>
      </p:sp>
      <p:sp>
        <p:nvSpPr>
          <p:cNvPr id="2" name="标题 1"/>
          <p:cNvSpPr>
            <a:spLocks noGrp="1"/>
          </p:cNvSpPr>
          <p:nvPr>
            <p:ph type="title"/>
          </p:nvPr>
        </p:nvSpPr>
        <p:spPr>
          <a:xfrm>
            <a:off x="702013" y="150954"/>
            <a:ext cx="10515600" cy="1325563"/>
          </a:xfrm>
        </p:spPr>
        <p:txBody>
          <a:bodyPr/>
          <a:lstStyle/>
          <a:p>
            <a:r>
              <a:rPr lang="zh-CN" altLang="en-US"/>
              <a:t>文件的分类</a:t>
            </a:r>
          </a:p>
        </p:txBody>
      </p:sp>
      <p:graphicFrame>
        <p:nvGraphicFramePr>
          <p:cNvPr id="4" name="表格 3"/>
          <p:cNvGraphicFramePr>
            <a:graphicFrameLocks noGrp="1"/>
          </p:cNvGraphicFramePr>
          <p:nvPr>
            <p:extLst>
              <p:ext uri="{D42A27DB-BD31-4B8C-83A1-F6EECF244321}">
                <p14:modId xmlns:p14="http://schemas.microsoft.com/office/powerpoint/2010/main" xmlns="" val="2476772144"/>
              </p:ext>
            </p:extLst>
          </p:nvPr>
        </p:nvGraphicFramePr>
        <p:xfrm>
          <a:off x="1491556" y="3264085"/>
          <a:ext cx="8128000" cy="1280160"/>
        </p:xfrm>
        <a:graphic>
          <a:graphicData uri="http://schemas.openxmlformats.org/drawingml/2006/table">
            <a:tbl>
              <a:tblPr>
                <a:tableStyleId>{5C22544A-7EE6-4342-B048-85BDC9FD1C3A}</a:tableStyleId>
              </a:tblPr>
              <a:tblGrid>
                <a:gridCol w="812800">
                  <a:extLst>
                    <a:ext uri="{9D8B030D-6E8A-4147-A177-3AD203B41FA5}">
                      <a16:colId xmlns:a16="http://schemas.microsoft.com/office/drawing/2014/main" xmlns="" val="1733638505"/>
                    </a:ext>
                  </a:extLst>
                </a:gridCol>
                <a:gridCol w="812800">
                  <a:extLst>
                    <a:ext uri="{9D8B030D-6E8A-4147-A177-3AD203B41FA5}">
                      <a16:colId xmlns:a16="http://schemas.microsoft.com/office/drawing/2014/main" xmlns="" val="4207348868"/>
                    </a:ext>
                  </a:extLst>
                </a:gridCol>
                <a:gridCol w="812800">
                  <a:extLst>
                    <a:ext uri="{9D8B030D-6E8A-4147-A177-3AD203B41FA5}">
                      <a16:colId xmlns:a16="http://schemas.microsoft.com/office/drawing/2014/main" xmlns="" val="1060900735"/>
                    </a:ext>
                  </a:extLst>
                </a:gridCol>
                <a:gridCol w="812800">
                  <a:extLst>
                    <a:ext uri="{9D8B030D-6E8A-4147-A177-3AD203B41FA5}">
                      <a16:colId xmlns:a16="http://schemas.microsoft.com/office/drawing/2014/main" xmlns="" val="837610741"/>
                    </a:ext>
                  </a:extLst>
                </a:gridCol>
                <a:gridCol w="812800">
                  <a:extLst>
                    <a:ext uri="{9D8B030D-6E8A-4147-A177-3AD203B41FA5}">
                      <a16:colId xmlns:a16="http://schemas.microsoft.com/office/drawing/2014/main" xmlns="" val="239748020"/>
                    </a:ext>
                  </a:extLst>
                </a:gridCol>
                <a:gridCol w="812800">
                  <a:extLst>
                    <a:ext uri="{9D8B030D-6E8A-4147-A177-3AD203B41FA5}">
                      <a16:colId xmlns:a16="http://schemas.microsoft.com/office/drawing/2014/main" xmlns="" val="1708302820"/>
                    </a:ext>
                  </a:extLst>
                </a:gridCol>
                <a:gridCol w="812800">
                  <a:extLst>
                    <a:ext uri="{9D8B030D-6E8A-4147-A177-3AD203B41FA5}">
                      <a16:colId xmlns:a16="http://schemas.microsoft.com/office/drawing/2014/main" xmlns="" val="724127267"/>
                    </a:ext>
                  </a:extLst>
                </a:gridCol>
                <a:gridCol w="812800">
                  <a:extLst>
                    <a:ext uri="{9D8B030D-6E8A-4147-A177-3AD203B41FA5}">
                      <a16:colId xmlns:a16="http://schemas.microsoft.com/office/drawing/2014/main" xmlns="" val="1349400957"/>
                    </a:ext>
                  </a:extLst>
                </a:gridCol>
                <a:gridCol w="812800">
                  <a:extLst>
                    <a:ext uri="{9D8B030D-6E8A-4147-A177-3AD203B41FA5}">
                      <a16:colId xmlns:a16="http://schemas.microsoft.com/office/drawing/2014/main" xmlns="" val="1965575413"/>
                    </a:ext>
                  </a:extLst>
                </a:gridCol>
                <a:gridCol w="812800">
                  <a:extLst>
                    <a:ext uri="{9D8B030D-6E8A-4147-A177-3AD203B41FA5}">
                      <a16:colId xmlns:a16="http://schemas.microsoft.com/office/drawing/2014/main" xmlns="" val="3848168100"/>
                    </a:ext>
                  </a:extLst>
                </a:gridCol>
              </a:tblGrid>
              <a:tr h="170492">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5">
                  <a:txBody>
                    <a:bodyPr/>
                    <a:lstStyle/>
                    <a:p>
                      <a:pPr algn="ctr"/>
                      <a:r>
                        <a:rPr lang="en-US" altLang="zh-CN" sz="1400" smtClean="0"/>
                        <a:t>ASCII</a:t>
                      </a:r>
                      <a:r>
                        <a:rPr lang="zh-CN" altLang="en-US" sz="1400" smtClean="0"/>
                        <a:t>形式</a:t>
                      </a:r>
                      <a:endParaRPr lang="zh-CN" altLang="en-US" sz="1400"/>
                    </a:p>
                  </a:txBody>
                  <a:tcPr marL="0" marR="0" marT="0" marB="0"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zh-CN" altLang="en-US" sz="1400"/>
                    </a:p>
                  </a:txBody>
                  <a:tcPr marL="0" marR="0" marT="0" marB="0" anchor="ctr"/>
                </a:tc>
                <a:tc hMerge="1">
                  <a:txBody>
                    <a:bodyPr/>
                    <a:lstStyle/>
                    <a:p>
                      <a:pPr algn="ctr"/>
                      <a:endParaRPr lang="zh-CN" altLang="en-US" sz="1400"/>
                    </a:p>
                  </a:txBody>
                  <a:tcPr marL="0" marR="0" marT="0" marB="0" anchor="ctr"/>
                </a:tc>
                <a:tc hMerge="1">
                  <a:txBody>
                    <a:bodyPr/>
                    <a:lstStyle/>
                    <a:p>
                      <a:pPr algn="ctr"/>
                      <a:endParaRPr lang="zh-CN" altLang="en-US" sz="1400"/>
                    </a:p>
                  </a:txBody>
                  <a:tcPr marL="0" marR="0" marT="0" marB="0" anchor="ctr"/>
                </a:tc>
                <a:tc hMerge="1">
                  <a:txBody>
                    <a:bodyPr/>
                    <a:lstStyle/>
                    <a:p>
                      <a:pPr algn="ctr"/>
                      <a:endParaRPr lang="zh-CN" altLang="en-US" sz="1400"/>
                    </a:p>
                  </a:txBody>
                  <a:tcPr marL="0" marR="0" marT="0" marB="0" anchor="ctr"/>
                </a:tc>
                <a:extLst>
                  <a:ext uri="{0D108BD9-81ED-4DB2-BD59-A6C34878D82A}">
                    <a16:rowId xmlns:a16="http://schemas.microsoft.com/office/drawing/2014/main" xmlns="" val="2721746004"/>
                  </a:ext>
                </a:extLst>
              </a:tr>
              <a:tr h="170492">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00110001</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00110000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00110000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00110000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00110000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xmlns="" val="3066174606"/>
                  </a:ext>
                </a:extLst>
              </a:tr>
              <a:tr h="134079">
                <a:tc gridSpan="4">
                  <a:txBody>
                    <a:bodyPr/>
                    <a:lstStyle/>
                    <a:p>
                      <a:pPr algn="ctr"/>
                      <a:r>
                        <a:rPr lang="zh-CN" altLang="en-US" sz="1400" smtClean="0"/>
                        <a:t>内存中存储形式</a:t>
                      </a:r>
                      <a:endParaRPr lang="zh-CN" altLang="en-US" sz="1400"/>
                    </a:p>
                  </a:txBody>
                  <a:tcPr marL="0" marR="0" marT="0" marB="0" anchor="ctr">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zh-CN" altLang="en-US" sz="1400"/>
                    </a:p>
                  </a:txBody>
                  <a:tcPr marL="0" marR="0" marT="0" marB="0" anchor="ctr"/>
                </a:tc>
                <a:tc hMerge="1">
                  <a:txBody>
                    <a:bodyPr/>
                    <a:lstStyle/>
                    <a:p>
                      <a:pPr algn="ctr"/>
                      <a:endParaRPr lang="zh-CN" altLang="en-US" sz="1400"/>
                    </a:p>
                  </a:txBody>
                  <a:tcPr marL="0" marR="0" marT="0" marB="0" anchor="ctr"/>
                </a:tc>
                <a:tc hMerge="1">
                  <a:txBody>
                    <a:bodyPr/>
                    <a:lstStyle/>
                    <a:p>
                      <a:pPr algn="ctr"/>
                      <a:endParaRPr lang="zh-CN" altLang="en-US" sz="1400"/>
                    </a:p>
                  </a:txBody>
                  <a:tcPr marL="0" marR="0" marT="0" marB="0" anchor="ct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(1)</a:t>
                      </a:r>
                      <a:endParaRPr lang="zh-CN" altLang="en-US" sz="1400"/>
                    </a:p>
                  </a:txBody>
                  <a:tcPr marL="0" marR="0" marT="0" marB="0" anchor="b">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L="0" marR="0" marT="0" marB="0" anchor="b">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L="0" marR="0" marT="0" marB="0" anchor="b">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L="0" marR="0" marT="0" marB="0" anchor="b">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altLang="zh-CN" sz="1400" smtClean="0"/>
                        <a:t>(0)</a:t>
                      </a:r>
                      <a:endParaRPr lang="zh-CN" altLang="en-US" sz="1400"/>
                    </a:p>
                  </a:txBody>
                  <a:tcPr marL="0" marR="0" marT="0" marB="0">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53011362"/>
                  </a:ext>
                </a:extLst>
              </a:tr>
              <a:tr h="170474">
                <a:tc>
                  <a:txBody>
                    <a:bodyPr/>
                    <a:lstStyle/>
                    <a:p>
                      <a:pPr algn="ctr"/>
                      <a:r>
                        <a:rPr lang="en-US" altLang="zh-CN" sz="1400" smtClean="0"/>
                        <a:t>00000000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00000000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00100111</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00010000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endParaRPr lang="zh-CN" altLang="en-US" sz="1400"/>
                    </a:p>
                  </a:txBody>
                  <a:tcPr marL="0" marR="0" marT="0" marB="0"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4">
                  <a:txBody>
                    <a:bodyPr/>
                    <a:lstStyle/>
                    <a:p>
                      <a:pPr algn="ctr"/>
                      <a:endParaRPr lang="en-US" altLang="zh-CN" sz="1400" smtClean="0"/>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ctr"/>
                      <a:endParaRPr lang="zh-CN" altLang="en-US" sz="1400"/>
                    </a:p>
                  </a:txBody>
                  <a:tcPr marL="0" marR="0" marT="0" marB="0" anchor="ctr"/>
                </a:tc>
                <a:tc hMerge="1">
                  <a:txBody>
                    <a:bodyPr/>
                    <a:lstStyle/>
                    <a:p>
                      <a:pPr algn="ctr"/>
                      <a:endParaRPr lang="zh-CN" altLang="en-US" sz="1400"/>
                    </a:p>
                  </a:txBody>
                  <a:tcPr marL="0" marR="0" marT="0" marB="0" anchor="ctr"/>
                </a:tc>
                <a:tc hMerge="1">
                  <a:txBody>
                    <a:bodyPr/>
                    <a:lstStyle/>
                    <a:p>
                      <a:pPr algn="ctr"/>
                      <a:endParaRPr lang="zh-CN" altLang="en-US" sz="1400"/>
                    </a:p>
                  </a:txBody>
                  <a:tcPr marL="0" marR="0" marT="0" marB="0" anchor="ctr"/>
                </a:tc>
                <a:tc>
                  <a:txBody>
                    <a:bodyPr/>
                    <a:lstStyle/>
                    <a:p>
                      <a:pPr algn="ctr"/>
                      <a:endParaRPr lang="zh-CN" altLang="en-US" sz="1400"/>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63157389"/>
                  </a:ext>
                </a:extLst>
              </a:tr>
              <a:tr h="134079">
                <a:tc>
                  <a:txBody>
                    <a:bodyPr/>
                    <a:lstStyle/>
                    <a:p>
                      <a:pPr algn="ctr"/>
                      <a:endParaRPr lang="zh-CN" altLang="en-US" sz="1400"/>
                    </a:p>
                  </a:txBody>
                  <a:tcPr marL="0" marR="0" marT="0" marB="0" anchor="ctr">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400" smtClean="0"/>
                        <a:t>二进制形式</a:t>
                      </a:r>
                    </a:p>
                  </a:txBody>
                  <a:tcPr marL="0" marR="0" marT="0" marB="0"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endParaRPr lang="zh-CN" altLang="en-US" sz="1400"/>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73527904"/>
                  </a:ext>
                </a:extLst>
              </a:tr>
              <a:tr h="170492">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zh-CN" altLang="en-US" sz="1400"/>
                    </a:p>
                  </a:txBody>
                  <a:tcPr marL="0" marR="0" marT="0" marB="0"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altLang="zh-CN" sz="1400" smtClean="0"/>
                        <a:t>00000000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00000000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00100111</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altLang="zh-CN" sz="1400" smtClean="0"/>
                        <a:t>00010000</a:t>
                      </a:r>
                      <a:endParaRPr lang="zh-CN" altLang="en-US" sz="1400"/>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endParaRPr lang="zh-CN" altLang="en-US" sz="1400"/>
                    </a:p>
                  </a:txBody>
                  <a:tcPr marL="0" marR="0" marT="0" marB="0"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59127011"/>
                  </a:ext>
                </a:extLst>
              </a:tr>
            </a:tbl>
          </a:graphicData>
        </a:graphic>
      </p:graphicFrame>
      <p:cxnSp>
        <p:nvCxnSpPr>
          <p:cNvPr id="7" name="直接连接符 6"/>
          <p:cNvCxnSpPr/>
          <p:nvPr/>
        </p:nvCxnSpPr>
        <p:spPr>
          <a:xfrm flipV="1">
            <a:off x="4740965" y="3553752"/>
            <a:ext cx="805070" cy="3423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740965" y="4120689"/>
            <a:ext cx="814591" cy="3188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21957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Desc_1"/>
          <p:cNvSpPr/>
          <p:nvPr>
            <p:custDataLst>
              <p:tags r:id="rId1"/>
            </p:custDataLst>
          </p:nvPr>
        </p:nvSpPr>
        <p:spPr>
          <a:xfrm>
            <a:off x="781185" y="1250165"/>
            <a:ext cx="10522778" cy="47883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20000"/>
              </a:lnSpc>
              <a:spcBef>
                <a:spcPts val="600"/>
              </a:spcBef>
              <a:spcAft>
                <a:spcPts val="600"/>
              </a:spcAft>
              <a:defRPr/>
            </a:pPr>
            <a:r>
              <a:rPr lang="en-US" altLang="zh-CN">
                <a:solidFill>
                  <a:schemeClr val="tx1"/>
                </a:solidFill>
              </a:rPr>
              <a:t>ANSI C</a:t>
            </a:r>
            <a:r>
              <a:rPr lang="zh-CN" altLang="en-US">
                <a:solidFill>
                  <a:schemeClr val="tx1"/>
                </a:solidFill>
              </a:rPr>
              <a:t>标准采用“</a:t>
            </a:r>
            <a:r>
              <a:rPr lang="zh-CN" altLang="en-US" b="1">
                <a:solidFill>
                  <a:schemeClr val="tx1"/>
                </a:solidFill>
              </a:rPr>
              <a:t>缓冲文件系统</a:t>
            </a:r>
            <a:r>
              <a:rPr lang="zh-CN" altLang="en-US">
                <a:solidFill>
                  <a:schemeClr val="tx1"/>
                </a:solidFill>
              </a:rPr>
              <a:t>”处理数据文件，所谓缓冲文件系统是指系统自动地在内存区为程序中每一个正在使用的文件开辟一个文件缓冲区。从内存向磁盘输出数据必须先送到内存中的缓冲区，装满缓冲区后才一起送到磁盘去。如果从磁盘向计算机读入数据，则一次从磁盘文件将一批数据输入到内存缓冲区（充满缓冲区），然后再从缓冲区逐个地将数据送到程序数据区（给程序变量</a:t>
            </a:r>
            <a:r>
              <a:rPr lang="zh-CN" altLang="en-US" smtClean="0">
                <a:solidFill>
                  <a:schemeClr val="tx1"/>
                </a:solidFill>
              </a:rPr>
              <a:t>）。</a:t>
            </a:r>
            <a:r>
              <a:rPr lang="zh-CN" altLang="en-US">
                <a:solidFill>
                  <a:schemeClr val="tx1"/>
                </a:solidFill>
              </a:rPr>
              <a:t>这样做是为了节省存取时间，提高效率，缓冲区的大小由各个具体的</a:t>
            </a:r>
            <a:r>
              <a:rPr lang="en-US" altLang="zh-CN">
                <a:solidFill>
                  <a:schemeClr val="tx1"/>
                </a:solidFill>
              </a:rPr>
              <a:t>C</a:t>
            </a:r>
            <a:r>
              <a:rPr lang="zh-CN" altLang="en-US">
                <a:solidFill>
                  <a:schemeClr val="tx1"/>
                </a:solidFill>
              </a:rPr>
              <a:t>编译系统确定。</a:t>
            </a:r>
          </a:p>
          <a:p>
            <a:pPr algn="just">
              <a:lnSpc>
                <a:spcPct val="120000"/>
              </a:lnSpc>
              <a:spcBef>
                <a:spcPts val="600"/>
              </a:spcBef>
              <a:spcAft>
                <a:spcPts val="600"/>
              </a:spcAft>
              <a:defRPr/>
            </a:pPr>
            <a:endParaRPr lang="en-US" altLang="zh-CN" smtClean="0">
              <a:solidFill>
                <a:schemeClr val="tx1"/>
              </a:solidFill>
            </a:endParaRPr>
          </a:p>
          <a:p>
            <a:pPr algn="just">
              <a:lnSpc>
                <a:spcPct val="120000"/>
              </a:lnSpc>
              <a:spcBef>
                <a:spcPts val="600"/>
              </a:spcBef>
              <a:spcAft>
                <a:spcPts val="600"/>
              </a:spcAft>
              <a:defRPr/>
            </a:pPr>
            <a:endParaRPr lang="en-US" altLang="zh-CN" smtClean="0">
              <a:solidFill>
                <a:schemeClr val="tx1"/>
              </a:solidFill>
            </a:endParaRPr>
          </a:p>
          <a:p>
            <a:pPr algn="just">
              <a:lnSpc>
                <a:spcPct val="120000"/>
              </a:lnSpc>
              <a:spcBef>
                <a:spcPts val="600"/>
              </a:spcBef>
              <a:spcAft>
                <a:spcPts val="600"/>
              </a:spcAft>
              <a:defRPr/>
            </a:pPr>
            <a:endParaRPr lang="en-US" altLang="zh-CN">
              <a:solidFill>
                <a:schemeClr val="tx1"/>
              </a:solidFill>
            </a:endParaRPr>
          </a:p>
          <a:p>
            <a:pPr algn="just">
              <a:lnSpc>
                <a:spcPct val="120000"/>
              </a:lnSpc>
              <a:spcBef>
                <a:spcPts val="600"/>
              </a:spcBef>
              <a:spcAft>
                <a:spcPts val="600"/>
              </a:spcAft>
              <a:defRPr/>
            </a:pPr>
            <a:endParaRPr lang="zh-CN" altLang="en-US">
              <a:solidFill>
                <a:schemeClr val="tx1"/>
              </a:solidFill>
            </a:endParaRPr>
          </a:p>
          <a:p>
            <a:pPr algn="just">
              <a:lnSpc>
                <a:spcPct val="120000"/>
              </a:lnSpc>
              <a:spcBef>
                <a:spcPts val="600"/>
              </a:spcBef>
              <a:spcAft>
                <a:spcPts val="600"/>
              </a:spcAft>
              <a:defRPr/>
            </a:pPr>
            <a:r>
              <a:rPr lang="zh-CN" altLang="en-US">
                <a:solidFill>
                  <a:schemeClr val="tx1"/>
                </a:solidFill>
              </a:rPr>
              <a:t>说明</a:t>
            </a:r>
            <a:r>
              <a:rPr lang="en-US" altLang="zh-CN">
                <a:solidFill>
                  <a:schemeClr val="tx1"/>
                </a:solidFill>
              </a:rPr>
              <a:t>: </a:t>
            </a:r>
            <a:r>
              <a:rPr lang="zh-CN" altLang="en-US">
                <a:solidFill>
                  <a:schemeClr val="tx1"/>
                </a:solidFill>
              </a:rPr>
              <a:t>每一个文件在内存中只有一个缓冲区，在向文件输出数据时，它就作为输出缓冲区，在从文件输入数据时，它就作为输入缓冲区。</a:t>
            </a:r>
            <a:endParaRPr lang="en-US" altLang="zh-CN">
              <a:solidFill>
                <a:schemeClr val="tx1"/>
              </a:solidFill>
            </a:endParaRPr>
          </a:p>
        </p:txBody>
      </p:sp>
      <p:sp>
        <p:nvSpPr>
          <p:cNvPr id="2" name="标题 1"/>
          <p:cNvSpPr>
            <a:spLocks noGrp="1"/>
          </p:cNvSpPr>
          <p:nvPr>
            <p:ph type="title"/>
          </p:nvPr>
        </p:nvSpPr>
        <p:spPr>
          <a:xfrm>
            <a:off x="702013" y="150954"/>
            <a:ext cx="10515600" cy="1325563"/>
          </a:xfrm>
        </p:spPr>
        <p:txBody>
          <a:bodyPr/>
          <a:lstStyle/>
          <a:p>
            <a:r>
              <a:rPr lang="zh-CN" altLang="en-US"/>
              <a:t>文件缓冲区</a:t>
            </a:r>
          </a:p>
        </p:txBody>
      </p:sp>
      <p:grpSp>
        <p:nvGrpSpPr>
          <p:cNvPr id="28" name="组合 27"/>
          <p:cNvGrpSpPr/>
          <p:nvPr/>
        </p:nvGrpSpPr>
        <p:grpSpPr>
          <a:xfrm>
            <a:off x="3062430" y="3156185"/>
            <a:ext cx="5794766" cy="1654353"/>
            <a:chOff x="2266121" y="3106490"/>
            <a:chExt cx="5794766" cy="1654353"/>
          </a:xfrm>
        </p:grpSpPr>
        <p:sp>
          <p:nvSpPr>
            <p:cNvPr id="3" name="矩形 2"/>
            <p:cNvSpPr/>
            <p:nvPr/>
          </p:nvSpPr>
          <p:spPr>
            <a:xfrm>
              <a:off x="2266121" y="3106490"/>
              <a:ext cx="4286826" cy="16543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zh-CN" altLang="en-US" smtClean="0"/>
                <a:t>输出文件缓冲区</a:t>
              </a:r>
              <a:r>
                <a:rPr lang="en-US" altLang="zh-CN" smtClean="0"/>
                <a:t>	</a:t>
              </a:r>
            </a:p>
            <a:p>
              <a:r>
                <a:rPr lang="zh-CN" altLang="en-US" smtClean="0"/>
                <a:t> 程序数据区</a:t>
              </a:r>
              <a:endParaRPr lang="en-US" altLang="zh-CN" smtClean="0"/>
            </a:p>
            <a:p>
              <a:endParaRPr lang="en-US" altLang="zh-CN"/>
            </a:p>
            <a:p>
              <a:pPr algn="r"/>
              <a:r>
                <a:rPr lang="zh-CN" altLang="en-US" smtClean="0"/>
                <a:t>输入文件缓冲区</a:t>
              </a:r>
              <a:r>
                <a:rPr lang="en-US" altLang="zh-CN" smtClean="0"/>
                <a:t>	</a:t>
              </a:r>
              <a:endParaRPr lang="zh-CN" altLang="en-US"/>
            </a:p>
          </p:txBody>
        </p:sp>
        <p:sp>
          <p:nvSpPr>
            <p:cNvPr id="5" name="椭圆 4"/>
            <p:cNvSpPr/>
            <p:nvPr/>
          </p:nvSpPr>
          <p:spPr>
            <a:xfrm>
              <a:off x="7150428" y="3486405"/>
              <a:ext cx="894521" cy="8945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631635" y="3423418"/>
              <a:ext cx="1589843" cy="33408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10" name="矩形 9"/>
            <p:cNvSpPr/>
            <p:nvPr/>
          </p:nvSpPr>
          <p:spPr>
            <a:xfrm>
              <a:off x="2395331" y="3725199"/>
              <a:ext cx="1182756" cy="5140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11" name="矩形 10"/>
            <p:cNvSpPr/>
            <p:nvPr/>
          </p:nvSpPr>
          <p:spPr>
            <a:xfrm>
              <a:off x="4631635" y="4239223"/>
              <a:ext cx="1589843" cy="33408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cxnSp>
          <p:nvCxnSpPr>
            <p:cNvPr id="13" name="直接箭头连接符 12"/>
            <p:cNvCxnSpPr>
              <a:stCxn id="9" idx="3"/>
            </p:cNvCxnSpPr>
            <p:nvPr/>
          </p:nvCxnSpPr>
          <p:spPr>
            <a:xfrm>
              <a:off x="6221478" y="3590461"/>
              <a:ext cx="943500" cy="1347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直接箭头连接符 14"/>
            <p:cNvCxnSpPr>
              <a:endCxn id="11" idx="3"/>
            </p:cNvCxnSpPr>
            <p:nvPr/>
          </p:nvCxnSpPr>
          <p:spPr>
            <a:xfrm flipH="1">
              <a:off x="6221478" y="4110574"/>
              <a:ext cx="943500" cy="2956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文本框 19"/>
            <p:cNvSpPr txBox="1"/>
            <p:nvPr/>
          </p:nvSpPr>
          <p:spPr>
            <a:xfrm>
              <a:off x="6489165" y="3224464"/>
              <a:ext cx="1571722" cy="1054135"/>
            </a:xfrm>
            <a:prstGeom prst="rect">
              <a:avLst/>
            </a:prstGeom>
            <a:noFill/>
          </p:spPr>
          <p:txBody>
            <a:bodyPr wrap="square" rtlCol="0">
              <a:spAutoFit/>
            </a:bodyPr>
            <a:lstStyle/>
            <a:p>
              <a:pPr defTabSz="715963">
                <a:lnSpc>
                  <a:spcPts val="1500"/>
                </a:lnSpc>
              </a:pPr>
              <a:r>
                <a:rPr lang="en-US" altLang="zh-CN" smtClean="0"/>
                <a:t>	</a:t>
              </a:r>
              <a:r>
                <a:rPr lang="zh-CN" altLang="en-US" smtClean="0"/>
                <a:t>磁 盘</a:t>
              </a:r>
              <a:endParaRPr lang="en-US" altLang="zh-CN"/>
            </a:p>
            <a:p>
              <a:pPr>
                <a:lnSpc>
                  <a:spcPts val="1500"/>
                </a:lnSpc>
              </a:pPr>
              <a:r>
                <a:rPr lang="zh-CN" altLang="en-US" smtClean="0"/>
                <a:t>输出</a:t>
              </a:r>
              <a:endParaRPr lang="en-US" altLang="zh-CN"/>
            </a:p>
            <a:p>
              <a:pPr>
                <a:lnSpc>
                  <a:spcPts val="1500"/>
                </a:lnSpc>
              </a:pPr>
              <a:endParaRPr lang="en-US" altLang="zh-CN" smtClean="0"/>
            </a:p>
            <a:p>
              <a:pPr>
                <a:lnSpc>
                  <a:spcPts val="1500"/>
                </a:lnSpc>
              </a:pPr>
              <a:endParaRPr lang="en-US" altLang="zh-CN"/>
            </a:p>
            <a:p>
              <a:pPr>
                <a:lnSpc>
                  <a:spcPts val="1500"/>
                </a:lnSpc>
              </a:pPr>
              <a:r>
                <a:rPr lang="zh-CN" altLang="en-US" smtClean="0"/>
                <a:t>输入</a:t>
              </a:r>
              <a:endParaRPr lang="zh-CN" altLang="en-US"/>
            </a:p>
          </p:txBody>
        </p:sp>
        <p:cxnSp>
          <p:nvCxnSpPr>
            <p:cNvPr id="22" name="直接箭头连接符 21"/>
            <p:cNvCxnSpPr>
              <a:endCxn id="9" idx="1"/>
            </p:cNvCxnSpPr>
            <p:nvPr/>
          </p:nvCxnSpPr>
          <p:spPr>
            <a:xfrm flipV="1">
              <a:off x="3349487" y="3590461"/>
              <a:ext cx="1282148" cy="3432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直接箭头连接符 22"/>
            <p:cNvCxnSpPr>
              <a:stCxn id="11" idx="1"/>
            </p:cNvCxnSpPr>
            <p:nvPr/>
          </p:nvCxnSpPr>
          <p:spPr>
            <a:xfrm flipH="1" flipV="1">
              <a:off x="3356427" y="4017188"/>
              <a:ext cx="1275208" cy="3890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文本框 26"/>
            <p:cNvSpPr txBox="1"/>
            <p:nvPr/>
          </p:nvSpPr>
          <p:spPr>
            <a:xfrm>
              <a:off x="3944431" y="3680466"/>
              <a:ext cx="775252" cy="923330"/>
            </a:xfrm>
            <a:prstGeom prst="rect">
              <a:avLst/>
            </a:prstGeom>
            <a:noFill/>
          </p:spPr>
          <p:txBody>
            <a:bodyPr wrap="square" rtlCol="0">
              <a:spAutoFit/>
            </a:bodyPr>
            <a:lstStyle/>
            <a:p>
              <a:r>
                <a:rPr lang="zh-CN" altLang="en-US" smtClean="0"/>
                <a:t>输出</a:t>
              </a:r>
              <a:endParaRPr lang="en-US" altLang="zh-CN" smtClean="0"/>
            </a:p>
            <a:p>
              <a:endParaRPr lang="en-US" altLang="zh-CN"/>
            </a:p>
            <a:p>
              <a:r>
                <a:rPr lang="zh-CN" altLang="en-US" smtClean="0"/>
                <a:t>输入</a:t>
              </a:r>
              <a:endParaRPr lang="zh-CN" altLang="en-US"/>
            </a:p>
          </p:txBody>
        </p:sp>
      </p:grpSp>
    </p:spTree>
    <p:extLst>
      <p:ext uri="{BB962C8B-B14F-4D97-AF65-F5344CB8AC3E}">
        <p14:creationId xmlns:p14="http://schemas.microsoft.com/office/powerpoint/2010/main" xmlns="" val="2520202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文件类型指针</a:t>
            </a:r>
          </a:p>
        </p:txBody>
      </p:sp>
      <p:sp>
        <p:nvSpPr>
          <p:cNvPr id="6" name="MH_Desc_1"/>
          <p:cNvSpPr/>
          <p:nvPr>
            <p:custDataLst>
              <p:tags r:id="rId1"/>
            </p:custDataLst>
          </p:nvPr>
        </p:nvSpPr>
        <p:spPr>
          <a:xfrm>
            <a:off x="927100" y="1381329"/>
            <a:ext cx="10522778" cy="48832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r>
              <a:rPr lang="zh-CN" altLang="en-US">
                <a:solidFill>
                  <a:schemeClr val="tx1"/>
                </a:solidFill>
              </a:rPr>
              <a:t>缓冲文件系统中，关键的概念是“</a:t>
            </a:r>
            <a:r>
              <a:rPr lang="zh-CN" altLang="en-US" b="1">
                <a:solidFill>
                  <a:schemeClr val="tx1"/>
                </a:solidFill>
              </a:rPr>
              <a:t>文件类型指针</a:t>
            </a:r>
            <a:r>
              <a:rPr lang="zh-CN" altLang="en-US">
                <a:solidFill>
                  <a:schemeClr val="tx1"/>
                </a:solidFill>
              </a:rPr>
              <a:t>”，简称“</a:t>
            </a:r>
            <a:r>
              <a:rPr lang="zh-CN" altLang="en-US" b="1">
                <a:solidFill>
                  <a:schemeClr val="tx1"/>
                </a:solidFill>
              </a:rPr>
              <a:t>文件指针</a:t>
            </a:r>
            <a:r>
              <a:rPr lang="zh-CN" altLang="en-US">
                <a:solidFill>
                  <a:schemeClr val="tx1"/>
                </a:solidFill>
              </a:rPr>
              <a:t>”。每个被使用的文件都在内存中开辟一个相应的文件信息区，用来存放文件的有关信息（如文件的名字、文件状态及文件当前位置等）。这些信息是保存在一个结构体变量中的。该结构体类型是由系统声明的，取名为</a:t>
            </a:r>
            <a:r>
              <a:rPr lang="en-US" altLang="zh-CN" b="1">
                <a:solidFill>
                  <a:schemeClr val="tx1"/>
                </a:solidFill>
              </a:rPr>
              <a:t>FILE</a:t>
            </a:r>
            <a:r>
              <a:rPr lang="zh-CN" altLang="en-US">
                <a:solidFill>
                  <a:schemeClr val="tx1"/>
                </a:solidFill>
              </a:rPr>
              <a:t>。</a:t>
            </a:r>
            <a:endParaRPr lang="en-US" altLang="zh-CN">
              <a:solidFill>
                <a:schemeClr val="tx1"/>
              </a:solidFill>
            </a:endParaRPr>
          </a:p>
        </p:txBody>
      </p:sp>
      <p:sp>
        <p:nvSpPr>
          <p:cNvPr id="13" name="圆角矩形 12"/>
          <p:cNvSpPr/>
          <p:nvPr/>
        </p:nvSpPr>
        <p:spPr>
          <a:xfrm>
            <a:off x="3043803" y="2849844"/>
            <a:ext cx="6104393" cy="3325802"/>
          </a:xfrm>
          <a:prstGeom prst="roundRect">
            <a:avLst>
              <a:gd name="adj" fmla="val 2931"/>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lnSpc>
                <a:spcPct val="120000"/>
              </a:lnSpc>
            </a:pPr>
            <a:r>
              <a:rPr lang="en-US" altLang="zh-CN" sz="1600">
                <a:solidFill>
                  <a:schemeClr val="tx1"/>
                </a:solidFill>
              </a:rPr>
              <a:t>typedef struct</a:t>
            </a:r>
          </a:p>
          <a:p>
            <a:pPr defTabSz="363538">
              <a:lnSpc>
                <a:spcPct val="120000"/>
              </a:lnSpc>
            </a:pPr>
            <a:r>
              <a:rPr lang="en-US" altLang="zh-CN" sz="1600">
                <a:solidFill>
                  <a:schemeClr val="tx1"/>
                </a:solidFill>
              </a:rPr>
              <a:t>{	short level</a:t>
            </a:r>
            <a:r>
              <a:rPr lang="en-US" altLang="zh-CN" sz="1600" smtClean="0">
                <a:solidFill>
                  <a:schemeClr val="tx1"/>
                </a:solidFill>
              </a:rPr>
              <a:t>;				</a:t>
            </a:r>
            <a:r>
              <a:rPr lang="en-US" altLang="zh-CN" sz="1600" smtClean="0">
                <a:solidFill>
                  <a:srgbClr val="008000"/>
                </a:solidFill>
              </a:rPr>
              <a:t>//</a:t>
            </a:r>
            <a:r>
              <a:rPr lang="zh-CN" altLang="en-US" sz="1600">
                <a:solidFill>
                  <a:srgbClr val="008000"/>
                </a:solidFill>
              </a:rPr>
              <a:t>缓冲区“满”或“空”的程度</a:t>
            </a:r>
          </a:p>
          <a:p>
            <a:pPr defTabSz="363538">
              <a:lnSpc>
                <a:spcPct val="120000"/>
              </a:lnSpc>
            </a:pPr>
            <a:r>
              <a:rPr lang="zh-CN" altLang="en-US" sz="1600">
                <a:solidFill>
                  <a:schemeClr val="tx1"/>
                </a:solidFill>
              </a:rPr>
              <a:t>	</a:t>
            </a:r>
            <a:r>
              <a:rPr lang="en-US" altLang="zh-CN" sz="1600">
                <a:solidFill>
                  <a:schemeClr val="tx1"/>
                </a:solidFill>
              </a:rPr>
              <a:t>unsigned flags</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文件状态标志</a:t>
            </a:r>
          </a:p>
          <a:p>
            <a:pPr defTabSz="363538">
              <a:lnSpc>
                <a:spcPct val="120000"/>
              </a:lnSpc>
            </a:pPr>
            <a:r>
              <a:rPr lang="zh-CN" altLang="en-US" sz="1600">
                <a:solidFill>
                  <a:schemeClr val="tx1"/>
                </a:solidFill>
              </a:rPr>
              <a:t>	</a:t>
            </a:r>
            <a:r>
              <a:rPr lang="en-US" altLang="zh-CN" sz="1600">
                <a:solidFill>
                  <a:schemeClr val="tx1"/>
                </a:solidFill>
              </a:rPr>
              <a:t>char fd</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文件描述符</a:t>
            </a:r>
          </a:p>
          <a:p>
            <a:pPr defTabSz="363538">
              <a:lnSpc>
                <a:spcPct val="120000"/>
              </a:lnSpc>
            </a:pPr>
            <a:r>
              <a:rPr lang="zh-CN" altLang="en-US" sz="1600">
                <a:solidFill>
                  <a:schemeClr val="tx1"/>
                </a:solidFill>
              </a:rPr>
              <a:t>	</a:t>
            </a:r>
            <a:r>
              <a:rPr lang="en-US" altLang="zh-CN" sz="1600">
                <a:solidFill>
                  <a:schemeClr val="tx1"/>
                </a:solidFill>
              </a:rPr>
              <a:t>unsigned char hold; </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如缓冲区无内容不读取字符</a:t>
            </a:r>
          </a:p>
          <a:p>
            <a:pPr defTabSz="363538">
              <a:lnSpc>
                <a:spcPct val="120000"/>
              </a:lnSpc>
            </a:pPr>
            <a:r>
              <a:rPr lang="zh-CN" altLang="en-US" sz="1600">
                <a:solidFill>
                  <a:schemeClr val="tx1"/>
                </a:solidFill>
              </a:rPr>
              <a:t>	</a:t>
            </a:r>
            <a:r>
              <a:rPr lang="en-US" altLang="zh-CN" sz="1600">
                <a:solidFill>
                  <a:schemeClr val="tx1"/>
                </a:solidFill>
              </a:rPr>
              <a:t>short bsize</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缓冲区的大小</a:t>
            </a:r>
          </a:p>
          <a:p>
            <a:pPr defTabSz="363538">
              <a:lnSpc>
                <a:spcPct val="120000"/>
              </a:lnSpc>
            </a:pPr>
            <a:r>
              <a:rPr lang="zh-CN" altLang="en-US" sz="1600">
                <a:solidFill>
                  <a:schemeClr val="tx1"/>
                </a:solidFill>
              </a:rPr>
              <a:t>	</a:t>
            </a:r>
            <a:r>
              <a:rPr lang="en-US" altLang="zh-CN" sz="1600">
                <a:solidFill>
                  <a:schemeClr val="tx1"/>
                </a:solidFill>
              </a:rPr>
              <a:t>unsigned char*buffer</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数据缓冲区的位置</a:t>
            </a:r>
          </a:p>
          <a:p>
            <a:pPr defTabSz="363538">
              <a:lnSpc>
                <a:spcPct val="120000"/>
              </a:lnSpc>
            </a:pPr>
            <a:r>
              <a:rPr lang="zh-CN" altLang="en-US" sz="1600">
                <a:solidFill>
                  <a:schemeClr val="tx1"/>
                </a:solidFill>
              </a:rPr>
              <a:t>	</a:t>
            </a:r>
            <a:r>
              <a:rPr lang="en-US" altLang="zh-CN" sz="1600">
                <a:solidFill>
                  <a:schemeClr val="tx1"/>
                </a:solidFill>
              </a:rPr>
              <a:t>unsigned char*curp</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文件位置标记指针当前的指向</a:t>
            </a:r>
          </a:p>
          <a:p>
            <a:pPr defTabSz="363538">
              <a:lnSpc>
                <a:spcPct val="120000"/>
              </a:lnSpc>
            </a:pPr>
            <a:r>
              <a:rPr lang="zh-CN" altLang="en-US" sz="1600">
                <a:solidFill>
                  <a:schemeClr val="tx1"/>
                </a:solidFill>
              </a:rPr>
              <a:t>	</a:t>
            </a:r>
            <a:r>
              <a:rPr lang="en-US" altLang="zh-CN" sz="1600">
                <a:solidFill>
                  <a:schemeClr val="tx1"/>
                </a:solidFill>
              </a:rPr>
              <a:t>unsigned istemp</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临时文件指示器</a:t>
            </a:r>
          </a:p>
          <a:p>
            <a:pPr defTabSz="363538">
              <a:lnSpc>
                <a:spcPct val="120000"/>
              </a:lnSpc>
            </a:pPr>
            <a:r>
              <a:rPr lang="zh-CN" altLang="en-US" sz="1600">
                <a:solidFill>
                  <a:schemeClr val="tx1"/>
                </a:solidFill>
              </a:rPr>
              <a:t>	</a:t>
            </a:r>
            <a:r>
              <a:rPr lang="en-US" altLang="zh-CN" sz="1600">
                <a:solidFill>
                  <a:schemeClr val="tx1"/>
                </a:solidFill>
              </a:rPr>
              <a:t>short token</a:t>
            </a:r>
            <a:r>
              <a:rPr lang="en-US" altLang="zh-CN" sz="1600" smtClean="0">
                <a:solidFill>
                  <a:schemeClr val="tx1"/>
                </a:solidFill>
              </a:rPr>
              <a:t>;				</a:t>
            </a:r>
            <a:r>
              <a:rPr lang="en-US" altLang="zh-CN" sz="1600">
                <a:solidFill>
                  <a:srgbClr val="008000"/>
                </a:solidFill>
              </a:rPr>
              <a:t>//</a:t>
            </a:r>
            <a:r>
              <a:rPr lang="zh-CN" altLang="en-US" sz="1600">
                <a:solidFill>
                  <a:srgbClr val="008000"/>
                </a:solidFill>
              </a:rPr>
              <a:t>用于有效性检查</a:t>
            </a:r>
          </a:p>
          <a:p>
            <a:pPr defTabSz="363538">
              <a:lnSpc>
                <a:spcPct val="120000"/>
              </a:lnSpc>
            </a:pPr>
            <a:r>
              <a:rPr lang="en-US" altLang="zh-CN" sz="1600">
                <a:solidFill>
                  <a:schemeClr val="tx1"/>
                </a:solidFill>
              </a:rPr>
              <a:t>}FILE;</a:t>
            </a:r>
            <a:endParaRPr lang="zh-CN" altLang="en-US" sz="1600">
              <a:solidFill>
                <a:srgbClr val="008000"/>
              </a:solidFill>
            </a:endParaRPr>
          </a:p>
        </p:txBody>
      </p:sp>
      <p:sp>
        <p:nvSpPr>
          <p:cNvPr id="4" name="矩形 3"/>
          <p:cNvSpPr/>
          <p:nvPr/>
        </p:nvSpPr>
        <p:spPr>
          <a:xfrm>
            <a:off x="4224461" y="5912352"/>
            <a:ext cx="5012635" cy="307777"/>
          </a:xfrm>
          <a:prstGeom prst="rect">
            <a:avLst/>
          </a:prstGeom>
        </p:spPr>
        <p:txBody>
          <a:bodyPr wrap="square">
            <a:spAutoFit/>
          </a:bodyPr>
          <a:lstStyle/>
          <a:p>
            <a:r>
              <a:rPr lang="zh-CN" altLang="en-US" sz="1400" b="1">
                <a:solidFill>
                  <a:schemeClr val="accent1"/>
                </a:solidFill>
              </a:rPr>
              <a:t>一种C编译环境提供的stdio.h</a:t>
            </a:r>
            <a:r>
              <a:rPr lang="zh-CN" altLang="en-US" sz="1400" b="1" smtClean="0">
                <a:solidFill>
                  <a:schemeClr val="accent1"/>
                </a:solidFill>
              </a:rPr>
              <a:t>头文件中</a:t>
            </a:r>
            <a:r>
              <a:rPr lang="zh-CN" altLang="en-US" sz="1400" b="1">
                <a:solidFill>
                  <a:schemeClr val="accent1"/>
                </a:solidFill>
              </a:rPr>
              <a:t>有以下的文件类型声明</a:t>
            </a:r>
          </a:p>
        </p:txBody>
      </p:sp>
    </p:spTree>
    <p:extLst>
      <p:ext uri="{BB962C8B-B14F-4D97-AF65-F5344CB8AC3E}">
        <p14:creationId xmlns:p14="http://schemas.microsoft.com/office/powerpoint/2010/main" xmlns="" val="2204940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文件类型指针</a:t>
            </a:r>
          </a:p>
        </p:txBody>
      </p:sp>
      <p:sp>
        <p:nvSpPr>
          <p:cNvPr id="6" name="MH_Desc_1"/>
          <p:cNvSpPr/>
          <p:nvPr>
            <p:custDataLst>
              <p:tags r:id="rId1"/>
            </p:custDataLst>
          </p:nvPr>
        </p:nvSpPr>
        <p:spPr>
          <a:xfrm>
            <a:off x="927100" y="1381329"/>
            <a:ext cx="10522778" cy="48832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algn="just">
              <a:lnSpc>
                <a:spcPct val="150000"/>
              </a:lnSpc>
              <a:defRPr/>
            </a:pPr>
            <a:endParaRPr lang="en-US" altLang="zh-CN">
              <a:solidFill>
                <a:schemeClr val="tx1"/>
              </a:solidFill>
            </a:endParaRPr>
          </a:p>
        </p:txBody>
      </p:sp>
      <p:sp>
        <p:nvSpPr>
          <p:cNvPr id="8" name="圆角矩形 7"/>
          <p:cNvSpPr/>
          <p:nvPr/>
        </p:nvSpPr>
        <p:spPr>
          <a:xfrm>
            <a:off x="927100" y="1542909"/>
            <a:ext cx="4055717" cy="741628"/>
          </a:xfrm>
          <a:prstGeom prst="roundRect">
            <a:avLst>
              <a:gd name="adj" fmla="val 8094"/>
            </a:avLst>
          </a:prstGeom>
        </p:spPr>
        <p:style>
          <a:lnRef idx="2">
            <a:schemeClr val="accent1"/>
          </a:lnRef>
          <a:fillRef idx="1">
            <a:schemeClr val="lt1"/>
          </a:fillRef>
          <a:effectRef idx="0">
            <a:schemeClr val="accent1"/>
          </a:effectRef>
          <a:fontRef idx="minor">
            <a:schemeClr val="dk1"/>
          </a:fontRef>
        </p:style>
        <p:txBody>
          <a:bodyPr rtlCol="0" anchor="ctr"/>
          <a:lstStyle/>
          <a:p>
            <a:pPr defTabSz="363538">
              <a:lnSpc>
                <a:spcPct val="120000"/>
              </a:lnSpc>
            </a:pPr>
            <a:r>
              <a:rPr lang="en-US" altLang="zh-CN" sz="1600" smtClean="0">
                <a:solidFill>
                  <a:schemeClr val="tx1"/>
                </a:solidFill>
              </a:rPr>
              <a:t>FILE *fp;</a:t>
            </a:r>
          </a:p>
          <a:p>
            <a:pPr defTabSz="363538">
              <a:lnSpc>
                <a:spcPct val="120000"/>
              </a:lnSpc>
            </a:pPr>
            <a:r>
              <a:rPr lang="en-US" altLang="zh-CN" sz="1600" smtClean="0">
                <a:solidFill>
                  <a:srgbClr val="008000"/>
                </a:solidFill>
              </a:rPr>
              <a:t>//</a:t>
            </a:r>
            <a:r>
              <a:rPr lang="zh-CN" altLang="en-US" sz="1600" smtClean="0">
                <a:solidFill>
                  <a:srgbClr val="008000"/>
                </a:solidFill>
              </a:rPr>
              <a:t>定义一个指向</a:t>
            </a:r>
            <a:r>
              <a:rPr lang="en-US" altLang="zh-CN" sz="1600" smtClean="0">
                <a:solidFill>
                  <a:srgbClr val="008000"/>
                </a:solidFill>
              </a:rPr>
              <a:t>FILE</a:t>
            </a:r>
            <a:r>
              <a:rPr lang="zh-CN" altLang="en-US" sz="1600" smtClean="0">
                <a:solidFill>
                  <a:srgbClr val="008000"/>
                </a:solidFill>
              </a:rPr>
              <a:t>类型数据的指针变量</a:t>
            </a:r>
            <a:endParaRPr lang="zh-CN" altLang="en-US" sz="1600">
              <a:solidFill>
                <a:srgbClr val="008000"/>
              </a:solidFill>
            </a:endParaRPr>
          </a:p>
        </p:txBody>
      </p:sp>
      <p:sp>
        <p:nvSpPr>
          <p:cNvPr id="5" name="矩形 4"/>
          <p:cNvSpPr/>
          <p:nvPr/>
        </p:nvSpPr>
        <p:spPr>
          <a:xfrm>
            <a:off x="927100" y="2324083"/>
            <a:ext cx="4201491" cy="3831818"/>
          </a:xfrm>
          <a:prstGeom prst="rect">
            <a:avLst/>
          </a:prstGeom>
        </p:spPr>
        <p:txBody>
          <a:bodyPr wrap="square">
            <a:spAutoFit/>
          </a:bodyPr>
          <a:lstStyle/>
          <a:p>
            <a:pPr>
              <a:lnSpc>
                <a:spcPct val="150000"/>
              </a:lnSpc>
            </a:pPr>
            <a:r>
              <a:rPr lang="zh-CN" altLang="en-US"/>
              <a:t>可以使fp指向某一个文件的文件信息区(是一个结构体变量)，通过该文件信息区中的信息就能够访问该文件。也就是说，</a:t>
            </a:r>
            <a:r>
              <a:rPr lang="zh-CN" altLang="en-US" b="1"/>
              <a:t>通过文件指针变量能够找到与它关联的文件</a:t>
            </a:r>
            <a:r>
              <a:rPr lang="zh-CN" altLang="en-US"/>
              <a:t>。如果有n个文件，应设n个指针变量，分别指向n个FILE类型变量，以实现对n个文件的访问。为方便起见，通常将这种指向文件信息区的指针变量简称为</a:t>
            </a:r>
            <a:r>
              <a:rPr lang="zh-CN" altLang="en-US" b="1"/>
              <a:t>指向文件的指针变量</a:t>
            </a:r>
            <a:r>
              <a:rPr lang="zh-CN" altLang="en-US"/>
              <a:t>。</a:t>
            </a:r>
          </a:p>
        </p:txBody>
      </p:sp>
      <p:graphicFrame>
        <p:nvGraphicFramePr>
          <p:cNvPr id="9" name="表格 8"/>
          <p:cNvGraphicFramePr>
            <a:graphicFrameLocks noGrp="1"/>
          </p:cNvGraphicFramePr>
          <p:nvPr>
            <p:extLst>
              <p:ext uri="{D42A27DB-BD31-4B8C-83A1-F6EECF244321}">
                <p14:modId xmlns:p14="http://schemas.microsoft.com/office/powerpoint/2010/main" xmlns="" val="1301287501"/>
              </p:ext>
            </p:extLst>
          </p:nvPr>
        </p:nvGraphicFramePr>
        <p:xfrm>
          <a:off x="5441950" y="1542909"/>
          <a:ext cx="1493078" cy="2651760"/>
        </p:xfrm>
        <a:graphic>
          <a:graphicData uri="http://schemas.openxmlformats.org/drawingml/2006/table">
            <a:tbl>
              <a:tblPr>
                <a:tableStyleId>{5C22544A-7EE6-4342-B048-85BDC9FD1C3A}</a:tableStyleId>
              </a:tblPr>
              <a:tblGrid>
                <a:gridCol w="746539">
                  <a:extLst>
                    <a:ext uri="{9D8B030D-6E8A-4147-A177-3AD203B41FA5}">
                      <a16:colId xmlns:a16="http://schemas.microsoft.com/office/drawing/2014/main" xmlns="" val="2238349101"/>
                    </a:ext>
                  </a:extLst>
                </a:gridCol>
                <a:gridCol w="746539">
                  <a:extLst>
                    <a:ext uri="{9D8B030D-6E8A-4147-A177-3AD203B41FA5}">
                      <a16:colId xmlns:a16="http://schemas.microsoft.com/office/drawing/2014/main" xmlns="" val="4179931586"/>
                    </a:ext>
                  </a:extLst>
                </a:gridCol>
              </a:tblGrid>
              <a:tr h="142525">
                <a:tc>
                  <a:txBody>
                    <a:bodyPr/>
                    <a:lstStyle/>
                    <a:p>
                      <a:r>
                        <a:rPr lang="en-US" altLang="zh-CN" sz="1600" smtClean="0"/>
                        <a:t>fp1</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14258864"/>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mpd="sng">
                      <a:noFill/>
                    </a:lnT>
                    <a:lnB w="12700" cap="flat" cmpd="sng" algn="ctr">
                      <a:solidFill>
                        <a:schemeClr val="bg1"/>
                      </a:solidFill>
                      <a:prstDash val="lgDash"/>
                      <a:round/>
                      <a:headEnd type="none" w="med" len="med"/>
                      <a:tailEnd type="none" w="med" len="med"/>
                    </a:lnB>
                  </a:tcPr>
                </a:tc>
                <a:extLst>
                  <a:ext uri="{0D108BD9-81ED-4DB2-BD59-A6C34878D82A}">
                    <a16:rowId xmlns:a16="http://schemas.microsoft.com/office/drawing/2014/main" xmlns="" val="921210395"/>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ap="flat" cmpd="sng" algn="ctr">
                      <a:solidFill>
                        <a:schemeClr val="bg1"/>
                      </a:solidFill>
                      <a:prstDash val="lgDash"/>
                      <a:round/>
                      <a:headEnd type="none" w="med" len="med"/>
                      <a:tailEnd type="none" w="med" len="med"/>
                    </a:lnT>
                    <a:lnB w="12700" cap="flat" cmpd="sng" algn="ctr">
                      <a:solidFill>
                        <a:schemeClr val="bg1"/>
                      </a:solidFill>
                      <a:prstDash val="lgDash"/>
                      <a:round/>
                      <a:headEnd type="none" w="med" len="med"/>
                      <a:tailEnd type="none" w="med" len="med"/>
                    </a:lnB>
                  </a:tcPr>
                </a:tc>
                <a:extLst>
                  <a:ext uri="{0D108BD9-81ED-4DB2-BD59-A6C34878D82A}">
                    <a16:rowId xmlns:a16="http://schemas.microsoft.com/office/drawing/2014/main" xmlns="" val="1744940564"/>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ap="flat" cmpd="sng" algn="ctr">
                      <a:solidFill>
                        <a:schemeClr val="bg1"/>
                      </a:solidFill>
                      <a:prstDash val="lgDash"/>
                      <a:round/>
                      <a:headEnd type="none" w="med" len="med"/>
                      <a:tailEnd type="none" w="med" len="med"/>
                    </a:lnT>
                    <a:lnB w="12700" cap="flat" cmpd="sng" algn="ctr">
                      <a:solidFill>
                        <a:schemeClr val="bg1"/>
                      </a:solidFill>
                      <a:prstDash val="lgDash"/>
                      <a:round/>
                      <a:headEnd type="none" w="med" len="med"/>
                      <a:tailEnd type="none" w="med" len="med"/>
                    </a:lnB>
                  </a:tcPr>
                </a:tc>
                <a:extLst>
                  <a:ext uri="{0D108BD9-81ED-4DB2-BD59-A6C34878D82A}">
                    <a16:rowId xmlns:a16="http://schemas.microsoft.com/office/drawing/2014/main" xmlns="" val="1699961127"/>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zh-CN" altLang="en-US" sz="1600"/>
                    </a:p>
                  </a:txBody>
                  <a:tcPr>
                    <a:lnL w="12700" cmpd="sng">
                      <a:noFill/>
                    </a:lnL>
                    <a:lnT w="12700" cap="flat" cmpd="sng" algn="ctr">
                      <a:solidFill>
                        <a:schemeClr val="bg1"/>
                      </a:solidFill>
                      <a:prstDash val="lgDash"/>
                      <a:round/>
                      <a:headEnd type="none" w="med" len="med"/>
                      <a:tailEnd type="none" w="med" len="med"/>
                    </a:lnT>
                    <a:lnB w="12700" cmpd="sng">
                      <a:noFill/>
                    </a:lnB>
                  </a:tcPr>
                </a:tc>
                <a:extLst>
                  <a:ext uri="{0D108BD9-81ED-4DB2-BD59-A6C34878D82A}">
                    <a16:rowId xmlns:a16="http://schemas.microsoft.com/office/drawing/2014/main" xmlns="" val="2445038357"/>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zh-CN" altLang="en-US" sz="1600"/>
                    </a:p>
                  </a:txBody>
                  <a:tcPr>
                    <a:lnL w="12700" cmpd="sng">
                      <a:noFill/>
                    </a:lnL>
                  </a:tcPr>
                </a:tc>
                <a:extLst>
                  <a:ext uri="{0D108BD9-81ED-4DB2-BD59-A6C34878D82A}">
                    <a16:rowId xmlns:a16="http://schemas.microsoft.com/office/drawing/2014/main" xmlns="" val="56183369"/>
                  </a:ext>
                </a:extLst>
              </a:tr>
              <a:tr h="194352">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200" smtClean="0"/>
                        <a:t>文件</a:t>
                      </a:r>
                      <a:r>
                        <a:rPr lang="en-US" altLang="zh-CN" sz="1200" smtClean="0"/>
                        <a:t>f1</a:t>
                      </a:r>
                      <a:r>
                        <a:rPr lang="zh-CN" altLang="en-US" sz="1200" smtClean="0"/>
                        <a:t>的文件信息区</a:t>
                      </a:r>
                      <a:endParaRPr lang="zh-CN" altLang="en-US" sz="1200"/>
                    </a:p>
                  </a:txBody>
                  <a:tcPr marL="0" marR="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061868277"/>
                  </a:ext>
                </a:extLst>
              </a:tr>
            </a:tbl>
          </a:graphicData>
        </a:graphic>
      </p:graphicFrame>
      <p:cxnSp>
        <p:nvCxnSpPr>
          <p:cNvPr id="11" name="直接箭头连接符 10"/>
          <p:cNvCxnSpPr/>
          <p:nvPr/>
        </p:nvCxnSpPr>
        <p:spPr>
          <a:xfrm>
            <a:off x="5441950" y="1888435"/>
            <a:ext cx="740189"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graphicFrame>
        <p:nvGraphicFramePr>
          <p:cNvPr id="14" name="表格 13"/>
          <p:cNvGraphicFramePr>
            <a:graphicFrameLocks noGrp="1"/>
          </p:cNvGraphicFramePr>
          <p:nvPr>
            <p:extLst>
              <p:ext uri="{D42A27DB-BD31-4B8C-83A1-F6EECF244321}">
                <p14:modId xmlns:p14="http://schemas.microsoft.com/office/powerpoint/2010/main" xmlns="" val="2588135692"/>
              </p:ext>
            </p:extLst>
          </p:nvPr>
        </p:nvGraphicFramePr>
        <p:xfrm>
          <a:off x="7394161" y="1542909"/>
          <a:ext cx="1493078" cy="2651760"/>
        </p:xfrm>
        <a:graphic>
          <a:graphicData uri="http://schemas.openxmlformats.org/drawingml/2006/table">
            <a:tbl>
              <a:tblPr>
                <a:tableStyleId>{5C22544A-7EE6-4342-B048-85BDC9FD1C3A}</a:tableStyleId>
              </a:tblPr>
              <a:tblGrid>
                <a:gridCol w="746539">
                  <a:extLst>
                    <a:ext uri="{9D8B030D-6E8A-4147-A177-3AD203B41FA5}">
                      <a16:colId xmlns:a16="http://schemas.microsoft.com/office/drawing/2014/main" xmlns="" val="2238349101"/>
                    </a:ext>
                  </a:extLst>
                </a:gridCol>
                <a:gridCol w="746539">
                  <a:extLst>
                    <a:ext uri="{9D8B030D-6E8A-4147-A177-3AD203B41FA5}">
                      <a16:colId xmlns:a16="http://schemas.microsoft.com/office/drawing/2014/main" xmlns="" val="4179931586"/>
                    </a:ext>
                  </a:extLst>
                </a:gridCol>
              </a:tblGrid>
              <a:tr h="142525">
                <a:tc>
                  <a:txBody>
                    <a:bodyPr/>
                    <a:lstStyle/>
                    <a:p>
                      <a:r>
                        <a:rPr lang="en-US" altLang="zh-CN" sz="1600" smtClean="0"/>
                        <a:t>fp2</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14258864"/>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mpd="sng">
                      <a:noFill/>
                    </a:lnT>
                    <a:lnB w="12700" cap="flat" cmpd="sng" algn="ctr">
                      <a:solidFill>
                        <a:schemeClr val="bg1"/>
                      </a:solidFill>
                      <a:prstDash val="lgDash"/>
                      <a:round/>
                      <a:headEnd type="none" w="med" len="med"/>
                      <a:tailEnd type="none" w="med" len="med"/>
                    </a:lnB>
                  </a:tcPr>
                </a:tc>
                <a:extLst>
                  <a:ext uri="{0D108BD9-81ED-4DB2-BD59-A6C34878D82A}">
                    <a16:rowId xmlns:a16="http://schemas.microsoft.com/office/drawing/2014/main" xmlns="" val="921210395"/>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ap="flat" cmpd="sng" algn="ctr">
                      <a:solidFill>
                        <a:schemeClr val="bg1"/>
                      </a:solidFill>
                      <a:prstDash val="lgDash"/>
                      <a:round/>
                      <a:headEnd type="none" w="med" len="med"/>
                      <a:tailEnd type="none" w="med" len="med"/>
                    </a:lnT>
                    <a:lnB w="12700" cap="flat" cmpd="sng" algn="ctr">
                      <a:solidFill>
                        <a:schemeClr val="bg1"/>
                      </a:solidFill>
                      <a:prstDash val="lgDash"/>
                      <a:round/>
                      <a:headEnd type="none" w="med" len="med"/>
                      <a:tailEnd type="none" w="med" len="med"/>
                    </a:lnB>
                  </a:tcPr>
                </a:tc>
                <a:extLst>
                  <a:ext uri="{0D108BD9-81ED-4DB2-BD59-A6C34878D82A}">
                    <a16:rowId xmlns:a16="http://schemas.microsoft.com/office/drawing/2014/main" xmlns="" val="1744940564"/>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ap="flat" cmpd="sng" algn="ctr">
                      <a:solidFill>
                        <a:schemeClr val="bg1"/>
                      </a:solidFill>
                      <a:prstDash val="lgDash"/>
                      <a:round/>
                      <a:headEnd type="none" w="med" len="med"/>
                      <a:tailEnd type="none" w="med" len="med"/>
                    </a:lnT>
                    <a:lnB w="12700" cap="flat" cmpd="sng" algn="ctr">
                      <a:solidFill>
                        <a:schemeClr val="bg1"/>
                      </a:solidFill>
                      <a:prstDash val="lgDash"/>
                      <a:round/>
                      <a:headEnd type="none" w="med" len="med"/>
                      <a:tailEnd type="none" w="med" len="med"/>
                    </a:lnB>
                  </a:tcPr>
                </a:tc>
                <a:extLst>
                  <a:ext uri="{0D108BD9-81ED-4DB2-BD59-A6C34878D82A}">
                    <a16:rowId xmlns:a16="http://schemas.microsoft.com/office/drawing/2014/main" xmlns="" val="1699961127"/>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zh-CN" altLang="en-US" sz="1600"/>
                    </a:p>
                  </a:txBody>
                  <a:tcPr>
                    <a:lnL w="12700" cmpd="sng">
                      <a:noFill/>
                    </a:lnL>
                    <a:lnT w="12700" cap="flat" cmpd="sng" algn="ctr">
                      <a:solidFill>
                        <a:schemeClr val="bg1"/>
                      </a:solidFill>
                      <a:prstDash val="lgDash"/>
                      <a:round/>
                      <a:headEnd type="none" w="med" len="med"/>
                      <a:tailEnd type="none" w="med" len="med"/>
                    </a:lnT>
                    <a:lnB w="12700" cmpd="sng">
                      <a:noFill/>
                    </a:lnB>
                  </a:tcPr>
                </a:tc>
                <a:extLst>
                  <a:ext uri="{0D108BD9-81ED-4DB2-BD59-A6C34878D82A}">
                    <a16:rowId xmlns:a16="http://schemas.microsoft.com/office/drawing/2014/main" xmlns="" val="2445038357"/>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zh-CN" altLang="en-US" sz="1600"/>
                    </a:p>
                  </a:txBody>
                  <a:tcPr>
                    <a:lnL w="12700" cmpd="sng">
                      <a:noFill/>
                    </a:lnL>
                  </a:tcPr>
                </a:tc>
                <a:extLst>
                  <a:ext uri="{0D108BD9-81ED-4DB2-BD59-A6C34878D82A}">
                    <a16:rowId xmlns:a16="http://schemas.microsoft.com/office/drawing/2014/main" xmlns="" val="56183369"/>
                  </a:ext>
                </a:extLst>
              </a:tr>
              <a:tr h="194352">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200" smtClean="0"/>
                        <a:t>文件</a:t>
                      </a:r>
                      <a:r>
                        <a:rPr lang="en-US" altLang="zh-CN" sz="1200" smtClean="0"/>
                        <a:t>f2</a:t>
                      </a:r>
                      <a:r>
                        <a:rPr lang="zh-CN" altLang="en-US" sz="1200" smtClean="0"/>
                        <a:t>的文件信息区</a:t>
                      </a:r>
                      <a:endParaRPr lang="zh-CN" altLang="en-US" sz="1200"/>
                    </a:p>
                  </a:txBody>
                  <a:tcPr marL="0" marR="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061868277"/>
                  </a:ext>
                </a:extLst>
              </a:tr>
            </a:tbl>
          </a:graphicData>
        </a:graphic>
      </p:graphicFrame>
      <p:cxnSp>
        <p:nvCxnSpPr>
          <p:cNvPr id="15" name="直接箭头连接符 14"/>
          <p:cNvCxnSpPr/>
          <p:nvPr/>
        </p:nvCxnSpPr>
        <p:spPr>
          <a:xfrm>
            <a:off x="7394161" y="1888435"/>
            <a:ext cx="740189"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graphicFrame>
        <p:nvGraphicFramePr>
          <p:cNvPr id="16" name="表格 15"/>
          <p:cNvGraphicFramePr>
            <a:graphicFrameLocks noGrp="1"/>
          </p:cNvGraphicFramePr>
          <p:nvPr>
            <p:extLst>
              <p:ext uri="{D42A27DB-BD31-4B8C-83A1-F6EECF244321}">
                <p14:modId xmlns:p14="http://schemas.microsoft.com/office/powerpoint/2010/main" xmlns="" val="2485638225"/>
              </p:ext>
            </p:extLst>
          </p:nvPr>
        </p:nvGraphicFramePr>
        <p:xfrm>
          <a:off x="9422019" y="1542909"/>
          <a:ext cx="1493078" cy="2651760"/>
        </p:xfrm>
        <a:graphic>
          <a:graphicData uri="http://schemas.openxmlformats.org/drawingml/2006/table">
            <a:tbl>
              <a:tblPr>
                <a:tableStyleId>{5C22544A-7EE6-4342-B048-85BDC9FD1C3A}</a:tableStyleId>
              </a:tblPr>
              <a:tblGrid>
                <a:gridCol w="746539">
                  <a:extLst>
                    <a:ext uri="{9D8B030D-6E8A-4147-A177-3AD203B41FA5}">
                      <a16:colId xmlns:a16="http://schemas.microsoft.com/office/drawing/2014/main" xmlns="" val="2238349101"/>
                    </a:ext>
                  </a:extLst>
                </a:gridCol>
                <a:gridCol w="746539">
                  <a:extLst>
                    <a:ext uri="{9D8B030D-6E8A-4147-A177-3AD203B41FA5}">
                      <a16:colId xmlns:a16="http://schemas.microsoft.com/office/drawing/2014/main" xmlns="" val="4179931586"/>
                    </a:ext>
                  </a:extLst>
                </a:gridCol>
              </a:tblGrid>
              <a:tr h="142525">
                <a:tc>
                  <a:txBody>
                    <a:bodyPr/>
                    <a:lstStyle/>
                    <a:p>
                      <a:r>
                        <a:rPr lang="en-US" altLang="zh-CN" sz="1600" smtClean="0"/>
                        <a:t>fp3</a:t>
                      </a:r>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14258864"/>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mpd="sng">
                      <a:noFill/>
                    </a:lnT>
                    <a:lnB w="12700" cap="flat" cmpd="sng" algn="ctr">
                      <a:solidFill>
                        <a:schemeClr val="bg1"/>
                      </a:solidFill>
                      <a:prstDash val="lgDash"/>
                      <a:round/>
                      <a:headEnd type="none" w="med" len="med"/>
                      <a:tailEnd type="none" w="med" len="med"/>
                    </a:lnB>
                  </a:tcPr>
                </a:tc>
                <a:extLst>
                  <a:ext uri="{0D108BD9-81ED-4DB2-BD59-A6C34878D82A}">
                    <a16:rowId xmlns:a16="http://schemas.microsoft.com/office/drawing/2014/main" xmlns="" val="921210395"/>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ap="flat" cmpd="sng" algn="ctr">
                      <a:solidFill>
                        <a:schemeClr val="bg1"/>
                      </a:solidFill>
                      <a:prstDash val="lgDash"/>
                      <a:round/>
                      <a:headEnd type="none" w="med" len="med"/>
                      <a:tailEnd type="none" w="med" len="med"/>
                    </a:lnT>
                    <a:lnB w="12700" cap="flat" cmpd="sng" algn="ctr">
                      <a:solidFill>
                        <a:schemeClr val="bg1"/>
                      </a:solidFill>
                      <a:prstDash val="lgDash"/>
                      <a:round/>
                      <a:headEnd type="none" w="med" len="med"/>
                      <a:tailEnd type="none" w="med" len="med"/>
                    </a:lnB>
                  </a:tcPr>
                </a:tc>
                <a:extLst>
                  <a:ext uri="{0D108BD9-81ED-4DB2-BD59-A6C34878D82A}">
                    <a16:rowId xmlns:a16="http://schemas.microsoft.com/office/drawing/2014/main" xmlns="" val="1744940564"/>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zh-CN" altLang="en-US" sz="1600"/>
                    </a:p>
                  </a:txBody>
                  <a:tcPr>
                    <a:lnL w="12700" cmpd="sng">
                      <a:noFill/>
                    </a:lnL>
                    <a:lnT w="12700" cap="flat" cmpd="sng" algn="ctr">
                      <a:solidFill>
                        <a:schemeClr val="bg1"/>
                      </a:solidFill>
                      <a:prstDash val="lgDash"/>
                      <a:round/>
                      <a:headEnd type="none" w="med" len="med"/>
                      <a:tailEnd type="none" w="med" len="med"/>
                    </a:lnT>
                    <a:lnB w="12700" cap="flat" cmpd="sng" algn="ctr">
                      <a:solidFill>
                        <a:schemeClr val="bg1"/>
                      </a:solidFill>
                      <a:prstDash val="lgDash"/>
                      <a:round/>
                      <a:headEnd type="none" w="med" len="med"/>
                      <a:tailEnd type="none" w="med" len="med"/>
                    </a:lnB>
                  </a:tcPr>
                </a:tc>
                <a:extLst>
                  <a:ext uri="{0D108BD9-81ED-4DB2-BD59-A6C34878D82A}">
                    <a16:rowId xmlns:a16="http://schemas.microsoft.com/office/drawing/2014/main" xmlns="" val="1699961127"/>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zh-CN" altLang="en-US" sz="1600"/>
                    </a:p>
                  </a:txBody>
                  <a:tcPr>
                    <a:lnL w="12700" cmpd="sng">
                      <a:noFill/>
                    </a:lnL>
                    <a:lnT w="12700" cap="flat" cmpd="sng" algn="ctr">
                      <a:solidFill>
                        <a:schemeClr val="bg1"/>
                      </a:solidFill>
                      <a:prstDash val="lgDash"/>
                      <a:round/>
                      <a:headEnd type="none" w="med" len="med"/>
                      <a:tailEnd type="none" w="med" len="med"/>
                    </a:lnT>
                    <a:lnB w="12700" cmpd="sng">
                      <a:noFill/>
                    </a:lnB>
                  </a:tcPr>
                </a:tc>
                <a:extLst>
                  <a:ext uri="{0D108BD9-81ED-4DB2-BD59-A6C34878D82A}">
                    <a16:rowId xmlns:a16="http://schemas.microsoft.com/office/drawing/2014/main" xmlns="" val="2445038357"/>
                  </a:ext>
                </a:extLst>
              </a:tr>
              <a:tr h="142525">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zh-CN" altLang="en-US" sz="1600"/>
                    </a:p>
                  </a:txBody>
                  <a:tcPr>
                    <a:lnL w="12700" cmpd="sng">
                      <a:noFill/>
                    </a:lnL>
                  </a:tcPr>
                </a:tc>
                <a:extLst>
                  <a:ext uri="{0D108BD9-81ED-4DB2-BD59-A6C34878D82A}">
                    <a16:rowId xmlns:a16="http://schemas.microsoft.com/office/drawing/2014/main" xmlns="" val="56183369"/>
                  </a:ext>
                </a:extLst>
              </a:tr>
              <a:tr h="194352">
                <a:tc>
                  <a:txBody>
                    <a:bodyPr/>
                    <a:lstStyle/>
                    <a:p>
                      <a:endParaRPr lang="zh-CN" altLang="en-US" sz="160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zh-CN" altLang="en-US" sz="1200" smtClean="0"/>
                        <a:t>文件</a:t>
                      </a:r>
                      <a:r>
                        <a:rPr lang="en-US" altLang="zh-CN" sz="1200" smtClean="0"/>
                        <a:t>f3</a:t>
                      </a:r>
                      <a:r>
                        <a:rPr lang="zh-CN" altLang="en-US" sz="1200" smtClean="0"/>
                        <a:t>的文件信息区</a:t>
                      </a:r>
                      <a:endParaRPr lang="zh-CN" altLang="en-US" sz="1200"/>
                    </a:p>
                  </a:txBody>
                  <a:tcPr marL="0" marR="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061868277"/>
                  </a:ext>
                </a:extLst>
              </a:tr>
            </a:tbl>
          </a:graphicData>
        </a:graphic>
      </p:graphicFrame>
      <p:cxnSp>
        <p:nvCxnSpPr>
          <p:cNvPr id="17" name="直接箭头连接符 16"/>
          <p:cNvCxnSpPr/>
          <p:nvPr/>
        </p:nvCxnSpPr>
        <p:spPr>
          <a:xfrm>
            <a:off x="9422019" y="1888435"/>
            <a:ext cx="740189" cy="0"/>
          </a:xfrm>
          <a:prstGeom prst="straightConnector1">
            <a:avLst/>
          </a:prstGeom>
          <a:ln>
            <a:tailEnd type="stealth"/>
          </a:ln>
        </p:spPr>
        <p:style>
          <a:lnRef idx="1">
            <a:schemeClr val="dk1"/>
          </a:lnRef>
          <a:fillRef idx="0">
            <a:schemeClr val="dk1"/>
          </a:fillRef>
          <a:effectRef idx="0">
            <a:schemeClr val="dk1"/>
          </a:effectRef>
          <a:fontRef idx="minor">
            <a:schemeClr val="tx1"/>
          </a:fontRef>
        </p:style>
      </p:cxnSp>
      <p:grpSp>
        <p:nvGrpSpPr>
          <p:cNvPr id="18" name="组合 17">
            <a:extLst>
              <a:ext uri="{FF2B5EF4-FFF2-40B4-BE49-F238E27FC236}">
                <a16:creationId xmlns:a16="http://schemas.microsoft.com/office/drawing/2014/main" xmlns="" id="{17545ED2-DA8A-47EF-94D4-E66974757BFA}"/>
              </a:ext>
            </a:extLst>
          </p:cNvPr>
          <p:cNvGrpSpPr/>
          <p:nvPr/>
        </p:nvGrpSpPr>
        <p:grpSpPr>
          <a:xfrm>
            <a:off x="6268949" y="4468915"/>
            <a:ext cx="4274144" cy="1118155"/>
            <a:chOff x="8582294" y="4088153"/>
            <a:chExt cx="4410621" cy="1118155"/>
          </a:xfrm>
        </p:grpSpPr>
        <p:sp>
          <p:nvSpPr>
            <p:cNvPr id="19" name="MH_Other_1">
              <a:extLst>
                <a:ext uri="{FF2B5EF4-FFF2-40B4-BE49-F238E27FC236}">
                  <a16:creationId xmlns:a16="http://schemas.microsoft.com/office/drawing/2014/main" xmlns="" id="{98756F42-E805-44E1-B206-210FDC56FF02}"/>
                </a:ext>
              </a:extLst>
            </p:cNvPr>
            <p:cNvSpPr/>
            <p:nvPr>
              <p:custDataLst>
                <p:tags r:id="rId2"/>
              </p:custDataLst>
            </p:nvPr>
          </p:nvSpPr>
          <p:spPr>
            <a:xfrm>
              <a:off x="8582294" y="4088154"/>
              <a:ext cx="774700" cy="522287"/>
            </a:xfrm>
            <a:custGeom>
              <a:avLst/>
              <a:gdLst>
                <a:gd name="connsiteX0" fmla="*/ 0 w 2429934"/>
                <a:gd name="connsiteY0" fmla="*/ 360367 h 372534"/>
                <a:gd name="connsiteX1" fmla="*/ 2429934 w 2429934"/>
                <a:gd name="connsiteY1" fmla="*/ 360367 h 372534"/>
                <a:gd name="connsiteX2" fmla="*/ 2429934 w 2429934"/>
                <a:gd name="connsiteY2" fmla="*/ 372534 h 372534"/>
                <a:gd name="connsiteX3" fmla="*/ 0 w 2429934"/>
                <a:gd name="connsiteY3" fmla="*/ 372534 h 372534"/>
                <a:gd name="connsiteX4" fmla="*/ 0 w 2429934"/>
                <a:gd name="connsiteY4" fmla="*/ 30167 h 372534"/>
                <a:gd name="connsiteX5" fmla="*/ 2429934 w 2429934"/>
                <a:gd name="connsiteY5" fmla="*/ 30167 h 372534"/>
                <a:gd name="connsiteX6" fmla="*/ 2429934 w 2429934"/>
                <a:gd name="connsiteY6" fmla="*/ 342367 h 372534"/>
                <a:gd name="connsiteX7" fmla="*/ 0 w 2429934"/>
                <a:gd name="connsiteY7" fmla="*/ 342367 h 372534"/>
                <a:gd name="connsiteX8" fmla="*/ 0 w 2429934"/>
                <a:gd name="connsiteY8" fmla="*/ 0 h 372534"/>
                <a:gd name="connsiteX9" fmla="*/ 2429934 w 2429934"/>
                <a:gd name="connsiteY9" fmla="*/ 0 h 372534"/>
                <a:gd name="connsiteX10" fmla="*/ 2429934 w 2429934"/>
                <a:gd name="connsiteY10" fmla="*/ 12167 h 372534"/>
                <a:gd name="connsiteX11" fmla="*/ 0 w 2429934"/>
                <a:gd name="connsiteY11" fmla="*/ 12167 h 372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29934" h="372534">
                  <a:moveTo>
                    <a:pt x="0" y="360367"/>
                  </a:moveTo>
                  <a:lnTo>
                    <a:pt x="2429934" y="360367"/>
                  </a:lnTo>
                  <a:lnTo>
                    <a:pt x="2429934" y="372534"/>
                  </a:lnTo>
                  <a:lnTo>
                    <a:pt x="0" y="372534"/>
                  </a:lnTo>
                  <a:close/>
                  <a:moveTo>
                    <a:pt x="0" y="30167"/>
                  </a:moveTo>
                  <a:lnTo>
                    <a:pt x="2429934" y="30167"/>
                  </a:lnTo>
                  <a:lnTo>
                    <a:pt x="2429934" y="342367"/>
                  </a:lnTo>
                  <a:lnTo>
                    <a:pt x="0" y="342367"/>
                  </a:lnTo>
                  <a:close/>
                  <a:moveTo>
                    <a:pt x="0" y="0"/>
                  </a:moveTo>
                  <a:lnTo>
                    <a:pt x="2429934" y="0"/>
                  </a:lnTo>
                  <a:lnTo>
                    <a:pt x="2429934" y="12167"/>
                  </a:lnTo>
                  <a:lnTo>
                    <a:pt x="0" y="1216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rgbClr val="FEFFFF"/>
                  </a:solidFill>
                </a:rPr>
                <a:t>注意</a:t>
              </a:r>
            </a:p>
          </p:txBody>
        </p:sp>
        <p:sp>
          <p:nvSpPr>
            <p:cNvPr id="20" name="MH_SubTitle_1">
              <a:extLst>
                <a:ext uri="{FF2B5EF4-FFF2-40B4-BE49-F238E27FC236}">
                  <a16:creationId xmlns:a16="http://schemas.microsoft.com/office/drawing/2014/main" xmlns="" id="{69E4BA76-C13A-4969-92D9-9D00A59EA9BD}"/>
                </a:ext>
              </a:extLst>
            </p:cNvPr>
            <p:cNvSpPr/>
            <p:nvPr>
              <p:custDataLst>
                <p:tags r:id="rId3"/>
              </p:custDataLst>
            </p:nvPr>
          </p:nvSpPr>
          <p:spPr>
            <a:xfrm>
              <a:off x="9371544" y="4088153"/>
              <a:ext cx="3621370" cy="1118155"/>
            </a:xfrm>
            <a:prstGeom prst="rect">
              <a:avLst/>
            </a:prstGeom>
            <a:solidFill>
              <a:srgbClr val="FEFFFF"/>
            </a:solidFill>
            <a:ln w="9525">
              <a:solidFill>
                <a:srgbClr val="B2B2B2"/>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oAutofit/>
            </a:bodyPr>
            <a:lstStyle/>
            <a:p>
              <a:pPr marL="285750" indent="-285750">
                <a:lnSpc>
                  <a:spcPct val="120000"/>
                </a:lnSpc>
                <a:spcAft>
                  <a:spcPts val="600"/>
                </a:spcAft>
                <a:buFont typeface="Arial" panose="020B0604020202020204" pitchFamily="34" charset="0"/>
                <a:buChar char="•"/>
                <a:defRPr/>
              </a:pPr>
              <a:r>
                <a:rPr lang="zh-CN" altLang="en-US" sz="1600">
                  <a:solidFill>
                    <a:schemeClr val="tx1">
                      <a:lumMod val="75000"/>
                      <a:lumOff val="25000"/>
                    </a:schemeClr>
                  </a:solidFill>
                </a:rPr>
                <a:t>指向文件的指针变量并不是指向外部介质上的数据文件的开头，而是指向内存中的文件信息区的开头。</a:t>
              </a:r>
              <a:endParaRPr lang="zh-CN" altLang="en-US" sz="1600" dirty="0">
                <a:solidFill>
                  <a:schemeClr val="tx1">
                    <a:lumMod val="75000"/>
                    <a:lumOff val="25000"/>
                  </a:schemeClr>
                </a:solidFill>
              </a:endParaRPr>
            </a:p>
          </p:txBody>
        </p:sp>
        <p:sp>
          <p:nvSpPr>
            <p:cNvPr id="21" name="MH_Other_2">
              <a:extLst>
                <a:ext uri="{FF2B5EF4-FFF2-40B4-BE49-F238E27FC236}">
                  <a16:creationId xmlns:a16="http://schemas.microsoft.com/office/drawing/2014/main" xmlns="" id="{3CA80AA9-E20C-418F-9461-7E1AE248D8DE}"/>
                </a:ext>
              </a:extLst>
            </p:cNvPr>
            <p:cNvSpPr/>
            <p:nvPr>
              <p:custDataLst>
                <p:tags r:id="rId4"/>
              </p:custDataLst>
            </p:nvPr>
          </p:nvSpPr>
          <p:spPr>
            <a:xfrm rot="16200000">
              <a:off x="12691290" y="4904682"/>
              <a:ext cx="301625" cy="301625"/>
            </a:xfrm>
            <a:prstGeom prst="rtTriangle">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xmlns="" val="13090527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70803150623"/>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Freeform 21"/>
</p:tagLst>
</file>

<file path=ppt/tags/tag2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2"/>
</p:tagLst>
</file>

<file path=ppt/tags/tag3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3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3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3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3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3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3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3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3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4.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Straight Connector 23"/>
</p:tagLst>
</file>

<file path=ppt/tags/tag4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4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4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4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4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4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4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5.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4"/>
</p:tagLst>
</file>

<file path=ppt/tags/tag5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5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5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5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5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5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8"/>
</p:tagLst>
</file>

<file path=ppt/tags/tag5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9"/>
</p:tagLst>
</file>

<file path=ppt/tags/tag58.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0"/>
</p:tagLst>
</file>

<file path=ppt/tags/tag59.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文本框 25"/>
</p:tagLst>
</file>

<file path=ppt/tags/tag60.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2"/>
</p:tagLst>
</file>

<file path=ppt/tags/tag61.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13"/>
</p:tagLst>
</file>

<file path=ppt/tags/tag62.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6"/>
</p:tagLst>
</file>

<file path=ppt/tags/tag67.xml><?xml version="1.0" encoding="utf-8"?>
<p:tagLst xmlns:a="http://schemas.openxmlformats.org/drawingml/2006/main" xmlns:r="http://schemas.openxmlformats.org/officeDocument/2006/relationships" xmlns:p="http://schemas.openxmlformats.org/presentationml/2006/main">
  <p:tag name="MH" val="20170808105946"/>
  <p:tag name="MH_LIBRARY" val="GRAPHIC"/>
  <p:tag name="MH_TYPE" val="Other"/>
  <p:tag name="MH_ORDER" val="7"/>
</p:tagLst>
</file>

<file path=ppt/tags/tag68.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70828125919"/>
  <p:tag name="MH_LIBRARY" val="GRAPHIC"/>
  <p:tag name="MH_ORDER" val="Rounded Rectangle 19"/>
</p:tagLst>
</file>

<file path=ppt/tags/tag7.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6"/>
</p:tagLst>
</file>

<file path=ppt/tags/tag70.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1.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SubTitle"/>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70806120343"/>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803150623"/>
  <p:tag name="MH_LIBRARY" val="GRAPHIC"/>
  <p:tag name="MH_ORDER" val="TextBox 27"/>
</p:tagLst>
</file>

<file path=ppt/tags/tag9.xml><?xml version="1.0" encoding="utf-8"?>
<p:tagLst xmlns:a="http://schemas.openxmlformats.org/drawingml/2006/main" xmlns:r="http://schemas.openxmlformats.org/officeDocument/2006/relationships" xmlns:p="http://schemas.openxmlformats.org/presentationml/2006/main">
  <p:tag name="MH" val="20170804144137"/>
  <p:tag name="MH_LIBRARY" val="GRAPHIC"/>
  <p:tag name="MH_TYPE" val="Desc"/>
  <p:tag name="MH_ORDER" val="1"/>
</p:tagLst>
</file>

<file path=ppt/theme/theme1.xml><?xml version="1.0" encoding="utf-8"?>
<a:theme xmlns:a="http://schemas.openxmlformats.org/drawingml/2006/main" name="Office 主题​​">
  <a:themeElements>
    <a:clrScheme name="红橙色">
      <a:dk1>
        <a:sysClr val="windowText" lastClr="000000"/>
      </a:dk1>
      <a:lt1>
        <a:sysClr val="window" lastClr="C7EDCC"/>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7EDCC"/>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3765</TotalTime>
  <Words>5250</Words>
  <Application>Microsoft Office PowerPoint</Application>
  <PresentationFormat>自定义</PresentationFormat>
  <Paragraphs>601</Paragraphs>
  <Slides>40</Slides>
  <Notes>10</Notes>
  <HiddenSlides>0</HiddenSlides>
  <MMClips>0</MMClips>
  <ScaleCrop>false</ScaleCrop>
  <HeadingPairs>
    <vt:vector size="4" baseType="variant">
      <vt:variant>
        <vt:lpstr>主题</vt:lpstr>
      </vt:variant>
      <vt:variant>
        <vt:i4>1</vt:i4>
      </vt:variant>
      <vt:variant>
        <vt:lpstr>幻灯片标题</vt:lpstr>
      </vt:variant>
      <vt:variant>
        <vt:i4>40</vt:i4>
      </vt:variant>
    </vt:vector>
  </HeadingPairs>
  <TitlesOfParts>
    <vt:vector size="41" baseType="lpstr">
      <vt:lpstr>Office 主题​​</vt:lpstr>
      <vt:lpstr>幻灯片 1</vt:lpstr>
      <vt:lpstr>C文件的有关基本知识</vt:lpstr>
      <vt:lpstr>什么是文件</vt:lpstr>
      <vt:lpstr>什么是文件</vt:lpstr>
      <vt:lpstr>文件名</vt:lpstr>
      <vt:lpstr>文件的分类</vt:lpstr>
      <vt:lpstr>文件缓冲区</vt:lpstr>
      <vt:lpstr>文件类型指针</vt:lpstr>
      <vt:lpstr>文件类型指针</vt:lpstr>
      <vt:lpstr>打开与关闭文件</vt:lpstr>
      <vt:lpstr>打开与关闭文件</vt:lpstr>
      <vt:lpstr>用fopen函数打开数据文件</vt:lpstr>
      <vt:lpstr>用fopen函数打开数据文件</vt:lpstr>
      <vt:lpstr>用fopen函数打开数据文件</vt:lpstr>
      <vt:lpstr>用fopen函数打开数据文件</vt:lpstr>
      <vt:lpstr>用fopen函数打开数据文件</vt:lpstr>
      <vt:lpstr>用fclose函数关闭数据文件</vt:lpstr>
      <vt:lpstr>顺序读写数据文件</vt:lpstr>
      <vt:lpstr>怎样向文件读写字符</vt:lpstr>
      <vt:lpstr>怎样向文件读写字符</vt:lpstr>
      <vt:lpstr>怎样向文件读写字符</vt:lpstr>
      <vt:lpstr>怎样向文件读写一个字符串</vt:lpstr>
      <vt:lpstr>怎样向文件读写一个字符串</vt:lpstr>
      <vt:lpstr>怎样向文件读写一个字符串</vt:lpstr>
      <vt:lpstr>怎样向文件读写一个字符串</vt:lpstr>
      <vt:lpstr>幻灯片 26</vt:lpstr>
      <vt:lpstr>用格式化的方式读写文本文件</vt:lpstr>
      <vt:lpstr>用二进制方式向文件读写一组数据</vt:lpstr>
      <vt:lpstr>怎样向文件读写一个字符串</vt:lpstr>
      <vt:lpstr>幻灯片 30</vt:lpstr>
      <vt:lpstr>幻灯片 31</vt:lpstr>
      <vt:lpstr>怎样向文件读写一个字符串</vt:lpstr>
      <vt:lpstr>随机读写数据文件</vt:lpstr>
      <vt:lpstr>幻灯片 34</vt:lpstr>
      <vt:lpstr>文件位置标记及其定位</vt:lpstr>
      <vt:lpstr>文件位置标记及其定位</vt:lpstr>
      <vt:lpstr>文件位置标记及其定位</vt:lpstr>
      <vt:lpstr>随机读写 </vt:lpstr>
      <vt:lpstr>文件读写的出错检测</vt:lpstr>
      <vt:lpstr>文件读写的出错检测</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C程序设计</dc:title>
  <dc:creator>zi jin</dc:creator>
  <cp:lastModifiedBy>E21Zhang</cp:lastModifiedBy>
  <cp:revision>356</cp:revision>
  <dcterms:created xsi:type="dcterms:W3CDTF">2017-08-03T06:51:45Z</dcterms:created>
  <dcterms:modified xsi:type="dcterms:W3CDTF">2017-08-28T06:18:23Z</dcterms:modified>
</cp:coreProperties>
</file>