
<file path=[Content_Types].xml><?xml version="1.0" encoding="utf-8"?>
<Types xmlns="http://schemas.openxmlformats.org/package/2006/content-types">
  <Default Extension="wdp" ContentType="image/vnd.ms-phot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43" r:id="rId3"/>
    <p:sldId id="444" r:id="rId4"/>
    <p:sldId id="445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2148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handoutMaster" Target="handoutMasters/handout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508198" y="1196752"/>
            <a:ext cx="8096250" cy="4905375"/>
            <a:chOff x="466725" y="1582738"/>
            <a:chExt cx="8096250" cy="4905375"/>
          </a:xfrm>
        </p:grpSpPr>
        <p:sp>
          <p:nvSpPr>
            <p:cNvPr id="2" name="AutoShape 39"/>
            <p:cNvSpPr>
              <a:spLocks noChangeArrowheads="1"/>
            </p:cNvSpPr>
            <p:nvPr/>
          </p:nvSpPr>
          <p:spPr bwMode="auto">
            <a:xfrm>
              <a:off x="669925" y="1730375"/>
              <a:ext cx="4095750" cy="4095750"/>
            </a:xfrm>
            <a:custGeom>
              <a:avLst/>
              <a:gdLst>
                <a:gd name="T0" fmla="*/ 76116666 w 21600"/>
                <a:gd name="T1" fmla="*/ 157375013 h 21600"/>
                <a:gd name="T2" fmla="*/ 426534095 w 21600"/>
                <a:gd name="T3" fmla="*/ 641185449 h 21600"/>
                <a:gd name="T4" fmla="*/ 289221945 w 21600"/>
                <a:gd name="T5" fmla="*/ 315037865 h 21600"/>
                <a:gd name="T6" fmla="*/ 868456827 w 21600"/>
                <a:gd name="T7" fmla="*/ 317230987 h 21600"/>
                <a:gd name="T8" fmla="*/ 674947310 w 21600"/>
                <a:gd name="T9" fmla="*/ 578012320 h 21600"/>
                <a:gd name="T10" fmla="*/ 414165693 w 21600"/>
                <a:gd name="T11" fmla="*/ 384466871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4190" y="10298"/>
                  </a:moveTo>
                  <a:cubicBezTo>
                    <a:pt x="13941" y="8617"/>
                    <a:pt x="12498" y="7373"/>
                    <a:pt x="10800" y="7373"/>
                  </a:cubicBezTo>
                  <a:cubicBezTo>
                    <a:pt x="8907" y="7373"/>
                    <a:pt x="7373" y="8907"/>
                    <a:pt x="7373" y="10800"/>
                  </a:cubicBezTo>
                  <a:cubicBezTo>
                    <a:pt x="7373" y="12692"/>
                    <a:pt x="8907" y="14227"/>
                    <a:pt x="10800" y="14227"/>
                  </a:cubicBezTo>
                  <a:cubicBezTo>
                    <a:pt x="10971" y="14227"/>
                    <a:pt x="11142" y="14214"/>
                    <a:pt x="11312" y="14188"/>
                  </a:cubicBezTo>
                  <a:lnTo>
                    <a:pt x="12415" y="21478"/>
                  </a:lnTo>
                  <a:cubicBezTo>
                    <a:pt x="11880" y="21559"/>
                    <a:pt x="11340" y="21599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153" y="-1"/>
                    <a:pt x="20699" y="3922"/>
                    <a:pt x="21483" y="9218"/>
                  </a:cubicBezTo>
                  <a:lnTo>
                    <a:pt x="24154" y="8823"/>
                  </a:lnTo>
                  <a:lnTo>
                    <a:pt x="18772" y="16076"/>
                  </a:lnTo>
                  <a:lnTo>
                    <a:pt x="11519" y="10693"/>
                  </a:lnTo>
                  <a:lnTo>
                    <a:pt x="14190" y="10298"/>
                  </a:lnTo>
                  <a:close/>
                </a:path>
              </a:pathLst>
            </a:custGeom>
            <a:gradFill rotWithShape="1">
              <a:gsLst>
                <a:gs pos="0">
                  <a:srgbClr val="ADD6FF">
                    <a:alpha val="50000"/>
                  </a:srgbClr>
                </a:gs>
                <a:gs pos="100000">
                  <a:srgbClr val="506376">
                    <a:alpha val="50000"/>
                  </a:srgbClr>
                </a:gs>
              </a:gsLst>
              <a:lin ang="5400000" scaled="1"/>
            </a:gradFill>
            <a:ln w="9525">
              <a:miter lim="800000"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ADD6FF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" name="AutoShape 41"/>
            <p:cNvSpPr>
              <a:spLocks noChangeArrowheads="1"/>
            </p:cNvSpPr>
            <p:nvPr/>
          </p:nvSpPr>
          <p:spPr bwMode="auto">
            <a:xfrm rot="20042658">
              <a:off x="1050925" y="1982788"/>
              <a:ext cx="3524250" cy="3524250"/>
            </a:xfrm>
            <a:custGeom>
              <a:avLst/>
              <a:gdLst>
                <a:gd name="G0" fmla="+- 5587 0 0"/>
                <a:gd name="G1" fmla="+- 9671334 0 0"/>
                <a:gd name="G2" fmla="+- 0 0 9671334"/>
                <a:gd name="T0" fmla="*/ 0 256 1"/>
                <a:gd name="T1" fmla="*/ 180 256 1"/>
                <a:gd name="G3" fmla="+- 9671334 T0 T1"/>
                <a:gd name="T2" fmla="*/ 0 256 1"/>
                <a:gd name="T3" fmla="*/ 90 256 1"/>
                <a:gd name="G4" fmla="+- 9671334 T2 T3"/>
                <a:gd name="G5" fmla="*/ G4 2 1"/>
                <a:gd name="T4" fmla="*/ 90 256 1"/>
                <a:gd name="T5" fmla="*/ 0 256 1"/>
                <a:gd name="G6" fmla="+- 9671334 T4 T5"/>
                <a:gd name="G7" fmla="*/ G6 2 1"/>
                <a:gd name="G8" fmla="abs 967133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587"/>
                <a:gd name="G18" fmla="*/ 5587 1 2"/>
                <a:gd name="G19" fmla="+- G18 5400 0"/>
                <a:gd name="G20" fmla="cos G19 9671334"/>
                <a:gd name="G21" fmla="sin G19 9671334"/>
                <a:gd name="G22" fmla="+- G20 10800 0"/>
                <a:gd name="G23" fmla="+- G21 10800 0"/>
                <a:gd name="G24" fmla="+- 10800 0 G20"/>
                <a:gd name="G25" fmla="+- 5587 10800 0"/>
                <a:gd name="G26" fmla="?: G9 G17 G25"/>
                <a:gd name="G27" fmla="?: G9 0 21600"/>
                <a:gd name="G28" fmla="cos 10800 9671334"/>
                <a:gd name="G29" fmla="sin 10800 9671334"/>
                <a:gd name="G30" fmla="sin 5587 9671334"/>
                <a:gd name="G31" fmla="+- G28 10800 0"/>
                <a:gd name="G32" fmla="+- G29 10800 0"/>
                <a:gd name="G33" fmla="+- G30 10800 0"/>
                <a:gd name="G34" fmla="?: G4 0 G31"/>
                <a:gd name="G35" fmla="?: 9671334 G34 0"/>
                <a:gd name="G36" fmla="?: G6 G35 G31"/>
                <a:gd name="G37" fmla="+- 21600 0 G36"/>
                <a:gd name="G38" fmla="?: G4 0 G33"/>
                <a:gd name="G39" fmla="?: 967133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883 w 21600"/>
                <a:gd name="T15" fmla="*/ 15193 h 21600"/>
                <a:gd name="T16" fmla="*/ 10800 w 21600"/>
                <a:gd name="T17" fmla="*/ 5213 h 21600"/>
                <a:gd name="T18" fmla="*/ 17717 w 21600"/>
                <a:gd name="T19" fmla="*/ 1519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084" y="13795"/>
                  </a:moveTo>
                  <a:cubicBezTo>
                    <a:pt x="5515" y="12900"/>
                    <a:pt x="5213" y="11861"/>
                    <a:pt x="5213" y="10800"/>
                  </a:cubicBezTo>
                  <a:cubicBezTo>
                    <a:pt x="5213" y="7714"/>
                    <a:pt x="7714" y="5213"/>
                    <a:pt x="10800" y="5213"/>
                  </a:cubicBezTo>
                  <a:cubicBezTo>
                    <a:pt x="13885" y="5213"/>
                    <a:pt x="16387" y="7714"/>
                    <a:pt x="16387" y="10800"/>
                  </a:cubicBezTo>
                  <a:cubicBezTo>
                    <a:pt x="16387" y="11861"/>
                    <a:pt x="16084" y="12900"/>
                    <a:pt x="15515" y="13795"/>
                  </a:cubicBezTo>
                  <a:lnTo>
                    <a:pt x="19915" y="16591"/>
                  </a:lnTo>
                  <a:cubicBezTo>
                    <a:pt x="21015" y="14859"/>
                    <a:pt x="21600" y="1285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2851"/>
                    <a:pt x="584" y="14859"/>
                    <a:pt x="1684" y="1659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 w="9525" algn="ctr">
              <a:solidFill>
                <a:srgbClr val="FFFF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4" name="AutoShape 42"/>
            <p:cNvSpPr>
              <a:spLocks noChangeArrowheads="1"/>
            </p:cNvSpPr>
            <p:nvPr/>
          </p:nvSpPr>
          <p:spPr bwMode="auto">
            <a:xfrm rot="5400000">
              <a:off x="3975100" y="1655763"/>
              <a:ext cx="1079500" cy="8096250"/>
            </a:xfrm>
            <a:prstGeom prst="can">
              <a:avLst>
                <a:gd name="adj" fmla="val 23229"/>
              </a:avLst>
            </a:prstGeom>
            <a:gradFill rotWithShape="0">
              <a:gsLst>
                <a:gs pos="0">
                  <a:srgbClr val="9FA5D1"/>
                </a:gs>
                <a:gs pos="50000">
                  <a:srgbClr val="FFFFFF"/>
                </a:gs>
                <a:gs pos="100000">
                  <a:srgbClr val="9FA5D1"/>
                </a:gs>
              </a:gsLst>
              <a:lin ang="5400000" scaled="1"/>
            </a:gradFill>
            <a:ln w="9525">
              <a:solidFill>
                <a:srgbClr val="FFFFFF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AutoShape 43"/>
            <p:cNvSpPr>
              <a:spLocks noChangeArrowheads="1"/>
            </p:cNvSpPr>
            <p:nvPr/>
          </p:nvSpPr>
          <p:spPr bwMode="auto">
            <a:xfrm>
              <a:off x="5767388" y="5273675"/>
              <a:ext cx="1911350" cy="833438"/>
            </a:xfrm>
            <a:prstGeom prst="homePlate">
              <a:avLst>
                <a:gd name="adj" fmla="val 37192"/>
              </a:avLst>
            </a:prstGeom>
            <a:gradFill rotWithShape="0">
              <a:gsLst>
                <a:gs pos="0">
                  <a:srgbClr val="A29DCB">
                    <a:gamma/>
                    <a:shade val="56078"/>
                    <a:invGamma/>
                  </a:srgbClr>
                </a:gs>
                <a:gs pos="50000">
                  <a:srgbClr val="A29DCB"/>
                </a:gs>
                <a:gs pos="100000">
                  <a:srgbClr val="A29DCB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  Convergence</a:t>
              </a:r>
              <a:endParaRPr lang="en-GB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6" name="AutoShape 44"/>
            <p:cNvSpPr>
              <a:spLocks noChangeArrowheads="1"/>
            </p:cNvSpPr>
            <p:nvPr/>
          </p:nvSpPr>
          <p:spPr bwMode="auto">
            <a:xfrm>
              <a:off x="4111625" y="5273675"/>
              <a:ext cx="1909763" cy="833438"/>
            </a:xfrm>
            <a:prstGeom prst="homePlate">
              <a:avLst>
                <a:gd name="adj" fmla="val 37161"/>
              </a:avLst>
            </a:prstGeom>
            <a:gradFill rotWithShape="0">
              <a:gsLst>
                <a:gs pos="0">
                  <a:srgbClr val="99CCFF">
                    <a:gamma/>
                    <a:shade val="56078"/>
                    <a:invGamma/>
                  </a:srgbClr>
                </a:gs>
                <a:gs pos="50000">
                  <a:srgbClr val="99CCFF"/>
                </a:gs>
                <a:gs pos="100000">
                  <a:srgbClr val="99CCFF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Industry</a:t>
              </a:r>
              <a:b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</a:b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 Transformation</a:t>
              </a:r>
              <a:endParaRPr lang="en-GB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7" name="AutoShape 45"/>
            <p:cNvSpPr>
              <a:spLocks noChangeArrowheads="1"/>
            </p:cNvSpPr>
            <p:nvPr/>
          </p:nvSpPr>
          <p:spPr bwMode="auto">
            <a:xfrm>
              <a:off x="2395538" y="5273675"/>
              <a:ext cx="1906587" cy="833438"/>
            </a:xfrm>
            <a:prstGeom prst="homePlate">
              <a:avLst>
                <a:gd name="adj" fmla="val 32493"/>
              </a:avLst>
            </a:prstGeom>
            <a:gradFill rotWithShape="0">
              <a:gsLst>
                <a:gs pos="0">
                  <a:srgbClr val="6BAB8E">
                    <a:gamma/>
                    <a:shade val="56078"/>
                    <a:invGamma/>
                  </a:srgbClr>
                </a:gs>
                <a:gs pos="50000">
                  <a:srgbClr val="6BAB8E"/>
                </a:gs>
                <a:gs pos="100000">
                  <a:srgbClr val="6BAB8E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Value Chain</a:t>
              </a:r>
              <a:b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</a:b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Integration</a:t>
              </a:r>
              <a:endParaRPr lang="en-US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8" name="AutoShape 46"/>
            <p:cNvSpPr>
              <a:spLocks noChangeArrowheads="1"/>
            </p:cNvSpPr>
            <p:nvPr/>
          </p:nvSpPr>
          <p:spPr bwMode="auto">
            <a:xfrm>
              <a:off x="704850" y="5273675"/>
              <a:ext cx="1906588" cy="833438"/>
            </a:xfrm>
            <a:prstGeom prst="homePlate">
              <a:avLst>
                <a:gd name="adj" fmla="val 32493"/>
              </a:avLst>
            </a:prstGeom>
            <a:gradFill rotWithShape="0">
              <a:gsLst>
                <a:gs pos="0">
                  <a:srgbClr val="D593B6">
                    <a:gamma/>
                    <a:shade val="56078"/>
                    <a:invGamma/>
                  </a:srgbClr>
                </a:gs>
                <a:gs pos="50000">
                  <a:srgbClr val="D593B6"/>
                </a:gs>
                <a:gs pos="100000">
                  <a:srgbClr val="D593B6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GB" altLang="en-US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 </a:t>
              </a: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Channel </a:t>
              </a:r>
              <a:endParaRPr lang="en-GB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  <a:p>
              <a:pPr algn="ctr"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Enhancement</a:t>
              </a:r>
              <a:endParaRPr lang="en-US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9" name="Line 47"/>
            <p:cNvSpPr>
              <a:spLocks noChangeShapeType="1"/>
            </p:cNvSpPr>
            <p:nvPr/>
          </p:nvSpPr>
          <p:spPr bwMode="auto">
            <a:xfrm>
              <a:off x="633413" y="5043488"/>
              <a:ext cx="768508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prstDash val="sysDot"/>
              <a:rou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Oval 48"/>
            <p:cNvSpPr>
              <a:spLocks noChangeArrowheads="1"/>
            </p:cNvSpPr>
            <p:nvPr/>
          </p:nvSpPr>
          <p:spPr bwMode="auto">
            <a:xfrm>
              <a:off x="711200" y="5302250"/>
              <a:ext cx="7461250" cy="280988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Oval 49"/>
            <p:cNvSpPr>
              <a:spLocks noChangeArrowheads="1"/>
            </p:cNvSpPr>
            <p:nvPr/>
          </p:nvSpPr>
          <p:spPr bwMode="auto">
            <a:xfrm>
              <a:off x="2395538" y="5368925"/>
              <a:ext cx="4664075" cy="13811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Oval 50"/>
            <p:cNvSpPr>
              <a:spLocks noChangeArrowheads="1"/>
            </p:cNvSpPr>
            <p:nvPr/>
          </p:nvSpPr>
          <p:spPr bwMode="auto">
            <a:xfrm>
              <a:off x="500063" y="5949950"/>
              <a:ext cx="4664075" cy="13811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3" name="Group 51"/>
            <p:cNvGrpSpPr/>
            <p:nvPr/>
          </p:nvGrpSpPr>
          <p:grpSpPr bwMode="auto">
            <a:xfrm>
              <a:off x="1643063" y="1849438"/>
              <a:ext cx="1447800" cy="1520825"/>
              <a:chOff x="1969" y="1904"/>
              <a:chExt cx="829" cy="871"/>
            </a:xfrm>
          </p:grpSpPr>
          <p:sp>
            <p:nvSpPr>
              <p:cNvPr id="14" name="Oval 52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" name="Oval 53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6BA1C5"/>
                  </a:gs>
                  <a:gs pos="100000">
                    <a:srgbClr val="314A5A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 sz="13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Development</a:t>
                </a:r>
                <a:endParaRPr lang="en-US" altLang="ko-KR" sz="13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16" name="Oval 54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7" name="Group 55"/>
            <p:cNvGrpSpPr/>
            <p:nvPr/>
          </p:nvGrpSpPr>
          <p:grpSpPr bwMode="auto">
            <a:xfrm>
              <a:off x="2809875" y="1936750"/>
              <a:ext cx="1447800" cy="1520825"/>
              <a:chOff x="1969" y="1904"/>
              <a:chExt cx="829" cy="871"/>
            </a:xfrm>
          </p:grpSpPr>
          <p:sp>
            <p:nvSpPr>
              <p:cNvPr id="18" name="Oval 56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" name="Oval 57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6BA1C5"/>
                  </a:gs>
                  <a:gs pos="100000">
                    <a:srgbClr val="314A5A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 sz="13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Implementation</a:t>
                </a:r>
                <a:endParaRPr lang="en-US" altLang="ko-KR" sz="13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0" name="Oval 58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1" name="Group 59"/>
            <p:cNvGrpSpPr/>
            <p:nvPr/>
          </p:nvGrpSpPr>
          <p:grpSpPr bwMode="auto">
            <a:xfrm>
              <a:off x="3449638" y="2789238"/>
              <a:ext cx="1447800" cy="1520825"/>
              <a:chOff x="1969" y="1904"/>
              <a:chExt cx="829" cy="871"/>
            </a:xfrm>
          </p:grpSpPr>
          <p:sp>
            <p:nvSpPr>
              <p:cNvPr id="22" name="Oval 60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" name="Oval 61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6BA1C5"/>
                  </a:gs>
                  <a:gs pos="100000">
                    <a:srgbClr val="314A5A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Evaluation</a:t>
                </a:r>
                <a:endParaRPr lang="en-US" altLang="ko-KR" sz="14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4" name="Oval 62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" name="Group 63"/>
            <p:cNvGrpSpPr/>
            <p:nvPr/>
          </p:nvGrpSpPr>
          <p:grpSpPr bwMode="auto">
            <a:xfrm>
              <a:off x="865188" y="2697163"/>
              <a:ext cx="1447800" cy="1520825"/>
              <a:chOff x="1969" y="1904"/>
              <a:chExt cx="829" cy="871"/>
            </a:xfrm>
          </p:grpSpPr>
          <p:sp>
            <p:nvSpPr>
              <p:cNvPr id="26" name="Oval 64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" name="Oval 65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6BA1C5"/>
                  </a:gs>
                  <a:gs pos="100000">
                    <a:srgbClr val="314A5A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Design</a:t>
                </a:r>
                <a:endParaRPr lang="en-US" altLang="ko-KR" sz="14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8" name="Oval 66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" name="Group 67"/>
            <p:cNvGrpSpPr/>
            <p:nvPr/>
          </p:nvGrpSpPr>
          <p:grpSpPr bwMode="auto">
            <a:xfrm>
              <a:off x="957263" y="3752850"/>
              <a:ext cx="1447800" cy="1520825"/>
              <a:chOff x="1969" y="1904"/>
              <a:chExt cx="829" cy="871"/>
            </a:xfrm>
          </p:grpSpPr>
          <p:sp>
            <p:nvSpPr>
              <p:cNvPr id="30" name="Oval 68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" name="Oval 69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6BA1C5"/>
                  </a:gs>
                  <a:gs pos="100000">
                    <a:srgbClr val="314A5A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Analysis</a:t>
                </a:r>
                <a:endParaRPr lang="en-US" altLang="ko-KR" sz="14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32" name="Oval 70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33" name="Picture 71" descr="유리질감_링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500" y="1582738"/>
              <a:ext cx="3729038" cy="351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 Box 72"/>
            <p:cNvSpPr txBox="1">
              <a:spLocks noChangeArrowheads="1"/>
            </p:cNvSpPr>
            <p:nvPr/>
          </p:nvSpPr>
          <p:spPr bwMode="auto">
            <a:xfrm>
              <a:off x="811213" y="6243638"/>
              <a:ext cx="1128712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ko-KR" altLang="en-US" sz="1000">
                  <a:solidFill>
                    <a:srgbClr val="000000"/>
                  </a:solidFill>
                </a:rPr>
                <a:t>자료참고 </a:t>
              </a:r>
              <a:r>
                <a:rPr lang="en-US" altLang="ko-KR" sz="1000">
                  <a:solidFill>
                    <a:srgbClr val="000000"/>
                  </a:solidFill>
                </a:rPr>
                <a:t>: PwC</a:t>
              </a:r>
              <a:endParaRPr lang="en-US" altLang="ko-KR" sz="1000">
                <a:solidFill>
                  <a:srgbClr val="000000"/>
                </a:solidFill>
              </a:endParaRPr>
            </a:p>
          </p:txBody>
        </p:sp>
        <p:sp>
          <p:nvSpPr>
            <p:cNvPr id="35" name="Rectangle 73"/>
            <p:cNvSpPr>
              <a:spLocks noChangeArrowheads="1"/>
            </p:cNvSpPr>
            <p:nvPr/>
          </p:nvSpPr>
          <p:spPr bwMode="auto">
            <a:xfrm>
              <a:off x="5164138" y="4705350"/>
              <a:ext cx="23939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b="1" i="1">
                  <a:solidFill>
                    <a:srgbClr val="969696"/>
                  </a:solidFill>
                  <a:latin typeface="Arial" panose="020B0604020202020204" pitchFamily="34" charset="0"/>
                </a:rPr>
                <a:t>eBiz Transformation</a:t>
              </a:r>
              <a:endParaRPr kumimoji="0" lang="en-GB" altLang="ko-KR" b="1" i="1">
                <a:solidFill>
                  <a:srgbClr val="969696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527050" y="1124744"/>
            <a:ext cx="8096250" cy="4905375"/>
            <a:chOff x="527050" y="1573213"/>
            <a:chExt cx="8096250" cy="4905375"/>
          </a:xfrm>
        </p:grpSpPr>
        <p:sp>
          <p:nvSpPr>
            <p:cNvPr id="2" name="AutoShape 39"/>
            <p:cNvSpPr>
              <a:spLocks noChangeArrowheads="1"/>
            </p:cNvSpPr>
            <p:nvPr/>
          </p:nvSpPr>
          <p:spPr bwMode="auto">
            <a:xfrm>
              <a:off x="693738" y="1720850"/>
              <a:ext cx="4095750" cy="4095750"/>
            </a:xfrm>
            <a:custGeom>
              <a:avLst/>
              <a:gdLst>
                <a:gd name="T0" fmla="*/ 76116666 w 21600"/>
                <a:gd name="T1" fmla="*/ 157375013 h 21600"/>
                <a:gd name="T2" fmla="*/ 426534095 w 21600"/>
                <a:gd name="T3" fmla="*/ 641185449 h 21600"/>
                <a:gd name="T4" fmla="*/ 289221945 w 21600"/>
                <a:gd name="T5" fmla="*/ 315037865 h 21600"/>
                <a:gd name="T6" fmla="*/ 868456827 w 21600"/>
                <a:gd name="T7" fmla="*/ 317230987 h 21600"/>
                <a:gd name="T8" fmla="*/ 674947310 w 21600"/>
                <a:gd name="T9" fmla="*/ 578012320 h 21600"/>
                <a:gd name="T10" fmla="*/ 414165693 w 21600"/>
                <a:gd name="T11" fmla="*/ 384466871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4190" y="10298"/>
                  </a:moveTo>
                  <a:cubicBezTo>
                    <a:pt x="13941" y="8617"/>
                    <a:pt x="12498" y="7373"/>
                    <a:pt x="10800" y="7373"/>
                  </a:cubicBezTo>
                  <a:cubicBezTo>
                    <a:pt x="8907" y="7373"/>
                    <a:pt x="7373" y="8907"/>
                    <a:pt x="7373" y="10800"/>
                  </a:cubicBezTo>
                  <a:cubicBezTo>
                    <a:pt x="7373" y="12692"/>
                    <a:pt x="8907" y="14227"/>
                    <a:pt x="10800" y="14227"/>
                  </a:cubicBezTo>
                  <a:cubicBezTo>
                    <a:pt x="10971" y="14227"/>
                    <a:pt x="11142" y="14214"/>
                    <a:pt x="11312" y="14188"/>
                  </a:cubicBezTo>
                  <a:lnTo>
                    <a:pt x="12415" y="21478"/>
                  </a:lnTo>
                  <a:cubicBezTo>
                    <a:pt x="11880" y="21559"/>
                    <a:pt x="11340" y="21599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153" y="-1"/>
                    <a:pt x="20699" y="3922"/>
                    <a:pt x="21483" y="9218"/>
                  </a:cubicBezTo>
                  <a:lnTo>
                    <a:pt x="24154" y="8823"/>
                  </a:lnTo>
                  <a:lnTo>
                    <a:pt x="18772" y="16076"/>
                  </a:lnTo>
                  <a:lnTo>
                    <a:pt x="11519" y="10693"/>
                  </a:lnTo>
                  <a:lnTo>
                    <a:pt x="14190" y="1029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50000"/>
                  </a:srgbClr>
                </a:gs>
                <a:gs pos="100000">
                  <a:srgbClr val="477618">
                    <a:alpha val="50000"/>
                  </a:srgbClr>
                </a:gs>
              </a:gsLst>
              <a:lin ang="5400000" scaled="1"/>
            </a:gradFill>
            <a:ln w="9525">
              <a:miter lim="800000"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99FF33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" name="AutoShape 41"/>
            <p:cNvSpPr>
              <a:spLocks noChangeArrowheads="1"/>
            </p:cNvSpPr>
            <p:nvPr/>
          </p:nvSpPr>
          <p:spPr bwMode="auto">
            <a:xfrm rot="20042658">
              <a:off x="1111250" y="1973263"/>
              <a:ext cx="3524250" cy="3524250"/>
            </a:xfrm>
            <a:custGeom>
              <a:avLst/>
              <a:gdLst>
                <a:gd name="G0" fmla="+- 5587 0 0"/>
                <a:gd name="G1" fmla="+- 9671334 0 0"/>
                <a:gd name="G2" fmla="+- 0 0 9671334"/>
                <a:gd name="T0" fmla="*/ 0 256 1"/>
                <a:gd name="T1" fmla="*/ 180 256 1"/>
                <a:gd name="G3" fmla="+- 9671334 T0 T1"/>
                <a:gd name="T2" fmla="*/ 0 256 1"/>
                <a:gd name="T3" fmla="*/ 90 256 1"/>
                <a:gd name="G4" fmla="+- 9671334 T2 T3"/>
                <a:gd name="G5" fmla="*/ G4 2 1"/>
                <a:gd name="T4" fmla="*/ 90 256 1"/>
                <a:gd name="T5" fmla="*/ 0 256 1"/>
                <a:gd name="G6" fmla="+- 9671334 T4 T5"/>
                <a:gd name="G7" fmla="*/ G6 2 1"/>
                <a:gd name="G8" fmla="abs 967133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587"/>
                <a:gd name="G18" fmla="*/ 5587 1 2"/>
                <a:gd name="G19" fmla="+- G18 5400 0"/>
                <a:gd name="G20" fmla="cos G19 9671334"/>
                <a:gd name="G21" fmla="sin G19 9671334"/>
                <a:gd name="G22" fmla="+- G20 10800 0"/>
                <a:gd name="G23" fmla="+- G21 10800 0"/>
                <a:gd name="G24" fmla="+- 10800 0 G20"/>
                <a:gd name="G25" fmla="+- 5587 10800 0"/>
                <a:gd name="G26" fmla="?: G9 G17 G25"/>
                <a:gd name="G27" fmla="?: G9 0 21600"/>
                <a:gd name="G28" fmla="cos 10800 9671334"/>
                <a:gd name="G29" fmla="sin 10800 9671334"/>
                <a:gd name="G30" fmla="sin 5587 9671334"/>
                <a:gd name="G31" fmla="+- G28 10800 0"/>
                <a:gd name="G32" fmla="+- G29 10800 0"/>
                <a:gd name="G33" fmla="+- G30 10800 0"/>
                <a:gd name="G34" fmla="?: G4 0 G31"/>
                <a:gd name="G35" fmla="?: 9671334 G34 0"/>
                <a:gd name="G36" fmla="?: G6 G35 G31"/>
                <a:gd name="G37" fmla="+- 21600 0 G36"/>
                <a:gd name="G38" fmla="?: G4 0 G33"/>
                <a:gd name="G39" fmla="?: 967133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883 w 21600"/>
                <a:gd name="T15" fmla="*/ 15193 h 21600"/>
                <a:gd name="T16" fmla="*/ 10800 w 21600"/>
                <a:gd name="T17" fmla="*/ 5213 h 21600"/>
                <a:gd name="T18" fmla="*/ 17717 w 21600"/>
                <a:gd name="T19" fmla="*/ 1519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084" y="13795"/>
                  </a:moveTo>
                  <a:cubicBezTo>
                    <a:pt x="5515" y="12900"/>
                    <a:pt x="5213" y="11861"/>
                    <a:pt x="5213" y="10800"/>
                  </a:cubicBezTo>
                  <a:cubicBezTo>
                    <a:pt x="5213" y="7714"/>
                    <a:pt x="7714" y="5213"/>
                    <a:pt x="10800" y="5213"/>
                  </a:cubicBezTo>
                  <a:cubicBezTo>
                    <a:pt x="13885" y="5213"/>
                    <a:pt x="16387" y="7714"/>
                    <a:pt x="16387" y="10800"/>
                  </a:cubicBezTo>
                  <a:cubicBezTo>
                    <a:pt x="16387" y="11861"/>
                    <a:pt x="16084" y="12900"/>
                    <a:pt x="15515" y="13795"/>
                  </a:cubicBezTo>
                  <a:lnTo>
                    <a:pt x="19915" y="16591"/>
                  </a:lnTo>
                  <a:cubicBezTo>
                    <a:pt x="21015" y="14859"/>
                    <a:pt x="21600" y="1285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2851"/>
                    <a:pt x="584" y="14859"/>
                    <a:pt x="1684" y="1659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 w="9525" algn="ctr">
              <a:solidFill>
                <a:srgbClr val="FFFF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4" name="AutoShape 42"/>
            <p:cNvSpPr>
              <a:spLocks noChangeArrowheads="1"/>
            </p:cNvSpPr>
            <p:nvPr/>
          </p:nvSpPr>
          <p:spPr bwMode="auto">
            <a:xfrm rot="5400000">
              <a:off x="4035425" y="1646238"/>
              <a:ext cx="1079500" cy="8096250"/>
            </a:xfrm>
            <a:prstGeom prst="can">
              <a:avLst>
                <a:gd name="adj" fmla="val 23229"/>
              </a:avLst>
            </a:prstGeom>
            <a:gradFill rotWithShape="0">
              <a:gsLst>
                <a:gs pos="0">
                  <a:srgbClr val="74BC96">
                    <a:alpha val="50000"/>
                  </a:srgbClr>
                </a:gs>
                <a:gs pos="50000">
                  <a:srgbClr val="FFFFFF">
                    <a:alpha val="70000"/>
                  </a:srgbClr>
                </a:gs>
                <a:gs pos="100000">
                  <a:srgbClr val="74BC96">
                    <a:alpha val="50000"/>
                  </a:srgbClr>
                </a:gs>
              </a:gsLst>
              <a:lin ang="5400000" scaled="1"/>
            </a:gradFill>
            <a:ln w="9525">
              <a:solidFill>
                <a:srgbClr val="FFFFFF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5" name="AutoShape 43"/>
            <p:cNvSpPr>
              <a:spLocks noChangeArrowheads="1"/>
            </p:cNvSpPr>
            <p:nvPr/>
          </p:nvSpPr>
          <p:spPr bwMode="auto">
            <a:xfrm>
              <a:off x="5827713" y="5264150"/>
              <a:ext cx="1911350" cy="833438"/>
            </a:xfrm>
            <a:prstGeom prst="homePlate">
              <a:avLst>
                <a:gd name="adj" fmla="val 37192"/>
              </a:avLst>
            </a:prstGeom>
            <a:gradFill rotWithShape="0">
              <a:gsLst>
                <a:gs pos="0">
                  <a:srgbClr val="CC3300">
                    <a:gamma/>
                    <a:shade val="56078"/>
                    <a:invGamma/>
                  </a:srgbClr>
                </a:gs>
                <a:gs pos="50000">
                  <a:srgbClr val="CC3300"/>
                </a:gs>
                <a:gs pos="100000">
                  <a:srgbClr val="CC3300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  Convergence</a:t>
              </a:r>
              <a:endParaRPr lang="en-GB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6" name="AutoShape 44"/>
            <p:cNvSpPr>
              <a:spLocks noChangeArrowheads="1"/>
            </p:cNvSpPr>
            <p:nvPr/>
          </p:nvSpPr>
          <p:spPr bwMode="auto">
            <a:xfrm>
              <a:off x="4171950" y="5264150"/>
              <a:ext cx="1909763" cy="833438"/>
            </a:xfrm>
            <a:prstGeom prst="homePlate">
              <a:avLst>
                <a:gd name="adj" fmla="val 37161"/>
              </a:avLst>
            </a:prstGeom>
            <a:gradFill rotWithShape="0">
              <a:gsLst>
                <a:gs pos="0">
                  <a:srgbClr val="B989DD">
                    <a:gamma/>
                    <a:shade val="45882"/>
                    <a:invGamma/>
                  </a:srgbClr>
                </a:gs>
                <a:gs pos="50000">
                  <a:srgbClr val="B989DD"/>
                </a:gs>
                <a:gs pos="100000">
                  <a:srgbClr val="B989DD">
                    <a:gamma/>
                    <a:shade val="45882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Industry</a:t>
              </a:r>
              <a:b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</a:b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 Transformation</a:t>
              </a:r>
              <a:endParaRPr lang="en-GB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7" name="AutoShape 45"/>
            <p:cNvSpPr>
              <a:spLocks noChangeArrowheads="1"/>
            </p:cNvSpPr>
            <p:nvPr/>
          </p:nvSpPr>
          <p:spPr bwMode="auto">
            <a:xfrm>
              <a:off x="2455863" y="5264150"/>
              <a:ext cx="1906587" cy="833438"/>
            </a:xfrm>
            <a:prstGeom prst="homePlate">
              <a:avLst>
                <a:gd name="adj" fmla="val 32493"/>
              </a:avLst>
            </a:prstGeom>
            <a:gradFill rotWithShape="0">
              <a:gsLst>
                <a:gs pos="0">
                  <a:srgbClr val="77C056">
                    <a:gamma/>
                    <a:shade val="45882"/>
                    <a:invGamma/>
                  </a:srgbClr>
                </a:gs>
                <a:gs pos="50000">
                  <a:srgbClr val="77C056"/>
                </a:gs>
                <a:gs pos="100000">
                  <a:srgbClr val="77C056">
                    <a:gamma/>
                    <a:shade val="45882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Value Chain</a:t>
              </a:r>
              <a:b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</a:b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Integration</a:t>
              </a:r>
              <a:endParaRPr lang="en-US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8" name="AutoShape 46"/>
            <p:cNvSpPr>
              <a:spLocks noChangeArrowheads="1"/>
            </p:cNvSpPr>
            <p:nvPr/>
          </p:nvSpPr>
          <p:spPr bwMode="auto">
            <a:xfrm>
              <a:off x="765175" y="5264150"/>
              <a:ext cx="1906588" cy="833438"/>
            </a:xfrm>
            <a:prstGeom prst="homePlate">
              <a:avLst>
                <a:gd name="adj" fmla="val 32493"/>
              </a:avLst>
            </a:prstGeom>
            <a:gradFill rotWithShape="0">
              <a:gsLst>
                <a:gs pos="0">
                  <a:srgbClr val="A3AE36">
                    <a:gamma/>
                    <a:shade val="45882"/>
                    <a:invGamma/>
                  </a:srgbClr>
                </a:gs>
                <a:gs pos="50000">
                  <a:srgbClr val="A3AE36"/>
                </a:gs>
                <a:gs pos="100000">
                  <a:srgbClr val="A3AE36">
                    <a:gamma/>
                    <a:shade val="45882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GB" altLang="en-US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 </a:t>
              </a: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Channel </a:t>
              </a:r>
              <a:endParaRPr lang="en-GB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  <a:p>
              <a:pPr algn="ctr"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Enhancement</a:t>
              </a:r>
              <a:endParaRPr lang="en-US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9" name="Line 47"/>
            <p:cNvSpPr>
              <a:spLocks noChangeShapeType="1"/>
            </p:cNvSpPr>
            <p:nvPr/>
          </p:nvSpPr>
          <p:spPr bwMode="auto">
            <a:xfrm>
              <a:off x="693738" y="5033963"/>
              <a:ext cx="7685087" cy="0"/>
            </a:xfrm>
            <a:prstGeom prst="line">
              <a:avLst/>
            </a:prstGeom>
            <a:noFill/>
            <a:ln w="28575">
              <a:solidFill>
                <a:srgbClr val="DDDDDD"/>
              </a:solidFill>
              <a:prstDash val="sysDot"/>
              <a:rou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Oval 48"/>
            <p:cNvSpPr>
              <a:spLocks noChangeArrowheads="1"/>
            </p:cNvSpPr>
            <p:nvPr/>
          </p:nvSpPr>
          <p:spPr bwMode="auto">
            <a:xfrm>
              <a:off x="771525" y="5292725"/>
              <a:ext cx="7461250" cy="280988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Oval 49"/>
            <p:cNvSpPr>
              <a:spLocks noChangeArrowheads="1"/>
            </p:cNvSpPr>
            <p:nvPr/>
          </p:nvSpPr>
          <p:spPr bwMode="auto">
            <a:xfrm>
              <a:off x="2455863" y="5359400"/>
              <a:ext cx="4664075" cy="13811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Oval 50"/>
            <p:cNvSpPr>
              <a:spLocks noChangeArrowheads="1"/>
            </p:cNvSpPr>
            <p:nvPr/>
          </p:nvSpPr>
          <p:spPr bwMode="auto">
            <a:xfrm>
              <a:off x="560388" y="5940425"/>
              <a:ext cx="4664075" cy="13811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3" name="Group 51"/>
            <p:cNvGrpSpPr/>
            <p:nvPr/>
          </p:nvGrpSpPr>
          <p:grpSpPr bwMode="auto">
            <a:xfrm>
              <a:off x="1703388" y="1839913"/>
              <a:ext cx="1447800" cy="1520825"/>
              <a:chOff x="1969" y="1904"/>
              <a:chExt cx="829" cy="871"/>
            </a:xfrm>
          </p:grpSpPr>
          <p:sp>
            <p:nvSpPr>
              <p:cNvPr id="14" name="Oval 52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" name="Oval 53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CC3300"/>
                  </a:gs>
                  <a:gs pos="100000">
                    <a:srgbClr val="5E1700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 sz="13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Development</a:t>
                </a:r>
                <a:endParaRPr lang="en-US" altLang="ko-KR" sz="13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16" name="Oval 54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7" name="Group 55"/>
            <p:cNvGrpSpPr/>
            <p:nvPr/>
          </p:nvGrpSpPr>
          <p:grpSpPr bwMode="auto">
            <a:xfrm>
              <a:off x="2870200" y="1927225"/>
              <a:ext cx="1447800" cy="1520825"/>
              <a:chOff x="1969" y="1904"/>
              <a:chExt cx="829" cy="871"/>
            </a:xfrm>
          </p:grpSpPr>
          <p:sp>
            <p:nvSpPr>
              <p:cNvPr id="18" name="Oval 56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" name="Oval 57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CC3300"/>
                  </a:gs>
                  <a:gs pos="100000">
                    <a:srgbClr val="5E1700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 sz="13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Implementation</a:t>
                </a:r>
                <a:endParaRPr lang="en-US" altLang="ko-KR" sz="13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0" name="Oval 58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1" name="Group 59"/>
            <p:cNvGrpSpPr/>
            <p:nvPr/>
          </p:nvGrpSpPr>
          <p:grpSpPr bwMode="auto">
            <a:xfrm>
              <a:off x="3509963" y="2779713"/>
              <a:ext cx="1447800" cy="1520825"/>
              <a:chOff x="1969" y="1904"/>
              <a:chExt cx="829" cy="871"/>
            </a:xfrm>
          </p:grpSpPr>
          <p:sp>
            <p:nvSpPr>
              <p:cNvPr id="22" name="Oval 60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" name="Oval 61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CC3300"/>
                  </a:gs>
                  <a:gs pos="100000">
                    <a:srgbClr val="5E1700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Evaluation</a:t>
                </a:r>
                <a:endParaRPr lang="en-US" altLang="ko-KR" sz="14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4" name="Oval 62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" name="Group 63"/>
            <p:cNvGrpSpPr/>
            <p:nvPr/>
          </p:nvGrpSpPr>
          <p:grpSpPr bwMode="auto">
            <a:xfrm>
              <a:off x="925513" y="2687638"/>
              <a:ext cx="1447800" cy="1520825"/>
              <a:chOff x="1969" y="1904"/>
              <a:chExt cx="829" cy="871"/>
            </a:xfrm>
          </p:grpSpPr>
          <p:sp>
            <p:nvSpPr>
              <p:cNvPr id="26" name="Oval 64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" name="Oval 65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CC3300"/>
                  </a:gs>
                  <a:gs pos="100000">
                    <a:srgbClr val="5E1700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Design</a:t>
                </a:r>
                <a:endParaRPr lang="en-US" altLang="ko-KR" sz="14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8" name="Oval 66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" name="Group 67"/>
            <p:cNvGrpSpPr/>
            <p:nvPr/>
          </p:nvGrpSpPr>
          <p:grpSpPr bwMode="auto">
            <a:xfrm>
              <a:off x="1017588" y="3743325"/>
              <a:ext cx="1447800" cy="1520825"/>
              <a:chOff x="1969" y="1904"/>
              <a:chExt cx="829" cy="871"/>
            </a:xfrm>
          </p:grpSpPr>
          <p:sp>
            <p:nvSpPr>
              <p:cNvPr id="30" name="Oval 68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" name="Oval 69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CC3300"/>
                  </a:gs>
                  <a:gs pos="100000">
                    <a:srgbClr val="5E1700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Analysis</a:t>
                </a:r>
                <a:endParaRPr lang="en-US" altLang="ko-KR" sz="14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32" name="Oval 70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33" name="Picture 71" descr="유리질감_링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738" y="1573213"/>
              <a:ext cx="3729037" cy="351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 Box 72"/>
            <p:cNvSpPr txBox="1">
              <a:spLocks noChangeArrowheads="1"/>
            </p:cNvSpPr>
            <p:nvPr/>
          </p:nvSpPr>
          <p:spPr bwMode="auto">
            <a:xfrm>
              <a:off x="871538" y="6234113"/>
              <a:ext cx="1128712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ko-KR" altLang="en-US" sz="1000">
                  <a:solidFill>
                    <a:srgbClr val="969696"/>
                  </a:solidFill>
                </a:rPr>
                <a:t>자료참고 </a:t>
              </a:r>
              <a:r>
                <a:rPr lang="en-US" altLang="ko-KR" sz="1000">
                  <a:solidFill>
                    <a:srgbClr val="969696"/>
                  </a:solidFill>
                </a:rPr>
                <a:t>: PwC</a:t>
              </a:r>
              <a:endParaRPr lang="en-US" altLang="ko-KR" sz="1000">
                <a:solidFill>
                  <a:srgbClr val="969696"/>
                </a:solidFill>
              </a:endParaRPr>
            </a:p>
          </p:txBody>
        </p:sp>
        <p:sp>
          <p:nvSpPr>
            <p:cNvPr id="35" name="Rectangle 73"/>
            <p:cNvSpPr>
              <a:spLocks noChangeArrowheads="1"/>
            </p:cNvSpPr>
            <p:nvPr/>
          </p:nvSpPr>
          <p:spPr bwMode="auto">
            <a:xfrm>
              <a:off x="5224463" y="4695825"/>
              <a:ext cx="23939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b="1" i="1">
                  <a:solidFill>
                    <a:srgbClr val="FFCC00"/>
                  </a:solidFill>
                  <a:latin typeface="Arial" panose="020B0604020202020204" pitchFamily="34" charset="0"/>
                </a:rPr>
                <a:t>eBiz Transformation</a:t>
              </a:r>
              <a:endParaRPr kumimoji="0" lang="en-GB" altLang="ko-KR" b="1" i="1">
                <a:solidFill>
                  <a:srgbClr val="FFCC0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611560" y="1134963"/>
            <a:ext cx="8096250" cy="4886325"/>
            <a:chOff x="527050" y="1582738"/>
            <a:chExt cx="8096250" cy="4886325"/>
          </a:xfrm>
        </p:grpSpPr>
        <p:sp>
          <p:nvSpPr>
            <p:cNvPr id="2" name="AutoShape 40"/>
            <p:cNvSpPr>
              <a:spLocks noChangeArrowheads="1"/>
            </p:cNvSpPr>
            <p:nvPr/>
          </p:nvSpPr>
          <p:spPr bwMode="auto">
            <a:xfrm>
              <a:off x="693738" y="1711325"/>
              <a:ext cx="4095750" cy="4095750"/>
            </a:xfrm>
            <a:custGeom>
              <a:avLst/>
              <a:gdLst>
                <a:gd name="T0" fmla="*/ 76116666 w 21600"/>
                <a:gd name="T1" fmla="*/ 157375013 h 21600"/>
                <a:gd name="T2" fmla="*/ 426534095 w 21600"/>
                <a:gd name="T3" fmla="*/ 641185449 h 21600"/>
                <a:gd name="T4" fmla="*/ 289221945 w 21600"/>
                <a:gd name="T5" fmla="*/ 315037865 h 21600"/>
                <a:gd name="T6" fmla="*/ 868456827 w 21600"/>
                <a:gd name="T7" fmla="*/ 317230987 h 21600"/>
                <a:gd name="T8" fmla="*/ 674947310 w 21600"/>
                <a:gd name="T9" fmla="*/ 578012320 h 21600"/>
                <a:gd name="T10" fmla="*/ 414165693 w 21600"/>
                <a:gd name="T11" fmla="*/ 384466871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4190" y="10298"/>
                  </a:moveTo>
                  <a:cubicBezTo>
                    <a:pt x="13941" y="8617"/>
                    <a:pt x="12498" y="7373"/>
                    <a:pt x="10800" y="7373"/>
                  </a:cubicBezTo>
                  <a:cubicBezTo>
                    <a:pt x="8907" y="7373"/>
                    <a:pt x="7373" y="8907"/>
                    <a:pt x="7373" y="10800"/>
                  </a:cubicBezTo>
                  <a:cubicBezTo>
                    <a:pt x="7373" y="12692"/>
                    <a:pt x="8907" y="14227"/>
                    <a:pt x="10800" y="14227"/>
                  </a:cubicBezTo>
                  <a:cubicBezTo>
                    <a:pt x="10971" y="14227"/>
                    <a:pt x="11142" y="14214"/>
                    <a:pt x="11312" y="14188"/>
                  </a:cubicBezTo>
                  <a:lnTo>
                    <a:pt x="12415" y="21478"/>
                  </a:lnTo>
                  <a:cubicBezTo>
                    <a:pt x="11880" y="21559"/>
                    <a:pt x="11340" y="21599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153" y="-1"/>
                    <a:pt x="20699" y="3922"/>
                    <a:pt x="21483" y="9218"/>
                  </a:cubicBezTo>
                  <a:lnTo>
                    <a:pt x="24154" y="8823"/>
                  </a:lnTo>
                  <a:lnTo>
                    <a:pt x="18772" y="16076"/>
                  </a:lnTo>
                  <a:lnTo>
                    <a:pt x="11519" y="10693"/>
                  </a:lnTo>
                  <a:lnTo>
                    <a:pt x="14190" y="10298"/>
                  </a:lnTo>
                  <a:close/>
                </a:path>
              </a:pathLst>
            </a:custGeom>
            <a:gradFill rotWithShape="1">
              <a:gsLst>
                <a:gs pos="0">
                  <a:srgbClr val="66FFFF">
                    <a:alpha val="50000"/>
                  </a:srgbClr>
                </a:gs>
                <a:gs pos="100000">
                  <a:srgbClr val="2F7676">
                    <a:alpha val="50000"/>
                  </a:srgbClr>
                </a:gs>
              </a:gsLst>
              <a:lin ang="5400000" scaled="1"/>
            </a:gradFill>
            <a:ln w="9525">
              <a:miter lim="800000"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66FFFF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" name="AutoShape 42"/>
            <p:cNvSpPr>
              <a:spLocks noChangeArrowheads="1"/>
            </p:cNvSpPr>
            <p:nvPr/>
          </p:nvSpPr>
          <p:spPr bwMode="auto">
            <a:xfrm rot="20042658">
              <a:off x="1111250" y="1963738"/>
              <a:ext cx="3524250" cy="3524250"/>
            </a:xfrm>
            <a:custGeom>
              <a:avLst/>
              <a:gdLst>
                <a:gd name="G0" fmla="+- 5587 0 0"/>
                <a:gd name="G1" fmla="+- 9671334 0 0"/>
                <a:gd name="G2" fmla="+- 0 0 9671334"/>
                <a:gd name="T0" fmla="*/ 0 256 1"/>
                <a:gd name="T1" fmla="*/ 180 256 1"/>
                <a:gd name="G3" fmla="+- 9671334 T0 T1"/>
                <a:gd name="T2" fmla="*/ 0 256 1"/>
                <a:gd name="T3" fmla="*/ 90 256 1"/>
                <a:gd name="G4" fmla="+- 9671334 T2 T3"/>
                <a:gd name="G5" fmla="*/ G4 2 1"/>
                <a:gd name="T4" fmla="*/ 90 256 1"/>
                <a:gd name="T5" fmla="*/ 0 256 1"/>
                <a:gd name="G6" fmla="+- 9671334 T4 T5"/>
                <a:gd name="G7" fmla="*/ G6 2 1"/>
                <a:gd name="G8" fmla="abs 967133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587"/>
                <a:gd name="G18" fmla="*/ 5587 1 2"/>
                <a:gd name="G19" fmla="+- G18 5400 0"/>
                <a:gd name="G20" fmla="cos G19 9671334"/>
                <a:gd name="G21" fmla="sin G19 9671334"/>
                <a:gd name="G22" fmla="+- G20 10800 0"/>
                <a:gd name="G23" fmla="+- G21 10800 0"/>
                <a:gd name="G24" fmla="+- 10800 0 G20"/>
                <a:gd name="G25" fmla="+- 5587 10800 0"/>
                <a:gd name="G26" fmla="?: G9 G17 G25"/>
                <a:gd name="G27" fmla="?: G9 0 21600"/>
                <a:gd name="G28" fmla="cos 10800 9671334"/>
                <a:gd name="G29" fmla="sin 10800 9671334"/>
                <a:gd name="G30" fmla="sin 5587 9671334"/>
                <a:gd name="G31" fmla="+- G28 10800 0"/>
                <a:gd name="G32" fmla="+- G29 10800 0"/>
                <a:gd name="G33" fmla="+- G30 10800 0"/>
                <a:gd name="G34" fmla="?: G4 0 G31"/>
                <a:gd name="G35" fmla="?: 9671334 G34 0"/>
                <a:gd name="G36" fmla="?: G6 G35 G31"/>
                <a:gd name="G37" fmla="+- 21600 0 G36"/>
                <a:gd name="G38" fmla="?: G4 0 G33"/>
                <a:gd name="G39" fmla="?: 967133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883 w 21600"/>
                <a:gd name="T15" fmla="*/ 15193 h 21600"/>
                <a:gd name="T16" fmla="*/ 10800 w 21600"/>
                <a:gd name="T17" fmla="*/ 5213 h 21600"/>
                <a:gd name="T18" fmla="*/ 17717 w 21600"/>
                <a:gd name="T19" fmla="*/ 1519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084" y="13795"/>
                  </a:moveTo>
                  <a:cubicBezTo>
                    <a:pt x="5515" y="12900"/>
                    <a:pt x="5213" y="11861"/>
                    <a:pt x="5213" y="10800"/>
                  </a:cubicBezTo>
                  <a:cubicBezTo>
                    <a:pt x="5213" y="7714"/>
                    <a:pt x="7714" y="5213"/>
                    <a:pt x="10800" y="5213"/>
                  </a:cubicBezTo>
                  <a:cubicBezTo>
                    <a:pt x="13885" y="5213"/>
                    <a:pt x="16387" y="7714"/>
                    <a:pt x="16387" y="10800"/>
                  </a:cubicBezTo>
                  <a:cubicBezTo>
                    <a:pt x="16387" y="11861"/>
                    <a:pt x="16084" y="12900"/>
                    <a:pt x="15515" y="13795"/>
                  </a:cubicBezTo>
                  <a:lnTo>
                    <a:pt x="19915" y="16591"/>
                  </a:lnTo>
                  <a:cubicBezTo>
                    <a:pt x="21015" y="14859"/>
                    <a:pt x="21600" y="1285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2851"/>
                    <a:pt x="584" y="14859"/>
                    <a:pt x="1684" y="1659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 w="9525" algn="ctr">
              <a:solidFill>
                <a:srgbClr val="FFFF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4" name="AutoShape 43"/>
            <p:cNvSpPr>
              <a:spLocks noChangeArrowheads="1"/>
            </p:cNvSpPr>
            <p:nvPr/>
          </p:nvSpPr>
          <p:spPr bwMode="auto">
            <a:xfrm rot="5400000">
              <a:off x="4035425" y="1636713"/>
              <a:ext cx="1079500" cy="8096250"/>
            </a:xfrm>
            <a:prstGeom prst="can">
              <a:avLst>
                <a:gd name="adj" fmla="val 23229"/>
              </a:avLst>
            </a:prstGeom>
            <a:gradFill rotWithShape="0">
              <a:gsLst>
                <a:gs pos="0">
                  <a:srgbClr val="A580F0">
                    <a:alpha val="50000"/>
                  </a:srgbClr>
                </a:gs>
                <a:gs pos="50000">
                  <a:srgbClr val="FFFFFF">
                    <a:alpha val="70000"/>
                  </a:srgbClr>
                </a:gs>
                <a:gs pos="100000">
                  <a:srgbClr val="A580F0">
                    <a:alpha val="50000"/>
                  </a:srgbClr>
                </a:gs>
              </a:gsLst>
              <a:lin ang="5400000" scaled="1"/>
            </a:gradFill>
            <a:ln w="9525">
              <a:solidFill>
                <a:srgbClr val="FFFFFF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5" name="AutoShape 44"/>
            <p:cNvSpPr>
              <a:spLocks noChangeArrowheads="1"/>
            </p:cNvSpPr>
            <p:nvPr/>
          </p:nvSpPr>
          <p:spPr bwMode="auto">
            <a:xfrm>
              <a:off x="5827713" y="5254625"/>
              <a:ext cx="1911350" cy="833438"/>
            </a:xfrm>
            <a:prstGeom prst="homePlate">
              <a:avLst>
                <a:gd name="adj" fmla="val 37192"/>
              </a:avLst>
            </a:prstGeom>
            <a:gradFill rotWithShape="0">
              <a:gsLst>
                <a:gs pos="0">
                  <a:srgbClr val="CC3300">
                    <a:gamma/>
                    <a:shade val="56078"/>
                    <a:invGamma/>
                  </a:srgbClr>
                </a:gs>
                <a:gs pos="50000">
                  <a:srgbClr val="CC3300"/>
                </a:gs>
                <a:gs pos="100000">
                  <a:srgbClr val="CC3300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  Convergence</a:t>
              </a:r>
              <a:endParaRPr lang="en-GB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6" name="AutoShape 45"/>
            <p:cNvSpPr>
              <a:spLocks noChangeArrowheads="1"/>
            </p:cNvSpPr>
            <p:nvPr/>
          </p:nvSpPr>
          <p:spPr bwMode="auto">
            <a:xfrm>
              <a:off x="4171950" y="5254625"/>
              <a:ext cx="1909763" cy="833438"/>
            </a:xfrm>
            <a:prstGeom prst="homePlate">
              <a:avLst>
                <a:gd name="adj" fmla="val 37161"/>
              </a:avLst>
            </a:prstGeom>
            <a:gradFill rotWithShape="0">
              <a:gsLst>
                <a:gs pos="0">
                  <a:srgbClr val="B989DD">
                    <a:gamma/>
                    <a:shade val="45882"/>
                    <a:invGamma/>
                  </a:srgbClr>
                </a:gs>
                <a:gs pos="50000">
                  <a:srgbClr val="B989DD"/>
                </a:gs>
                <a:gs pos="100000">
                  <a:srgbClr val="B989DD">
                    <a:gamma/>
                    <a:shade val="45882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Industry</a:t>
              </a:r>
              <a:b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</a:b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 Transformation</a:t>
              </a:r>
              <a:endParaRPr lang="en-GB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7" name="AutoShape 46"/>
            <p:cNvSpPr>
              <a:spLocks noChangeArrowheads="1"/>
            </p:cNvSpPr>
            <p:nvPr/>
          </p:nvSpPr>
          <p:spPr bwMode="auto">
            <a:xfrm>
              <a:off x="2455863" y="5254625"/>
              <a:ext cx="1906587" cy="833438"/>
            </a:xfrm>
            <a:prstGeom prst="homePlate">
              <a:avLst>
                <a:gd name="adj" fmla="val 32493"/>
              </a:avLst>
            </a:prstGeom>
            <a:gradFill rotWithShape="0">
              <a:gsLst>
                <a:gs pos="0">
                  <a:srgbClr val="77C056">
                    <a:gamma/>
                    <a:shade val="45882"/>
                    <a:invGamma/>
                  </a:srgbClr>
                </a:gs>
                <a:gs pos="50000">
                  <a:srgbClr val="77C056"/>
                </a:gs>
                <a:gs pos="100000">
                  <a:srgbClr val="77C056">
                    <a:gamma/>
                    <a:shade val="45882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Value Chain</a:t>
              </a:r>
              <a:b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</a:b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Integration</a:t>
              </a:r>
              <a:endParaRPr lang="en-US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8" name="AutoShape 47"/>
            <p:cNvSpPr>
              <a:spLocks noChangeArrowheads="1"/>
            </p:cNvSpPr>
            <p:nvPr/>
          </p:nvSpPr>
          <p:spPr bwMode="auto">
            <a:xfrm>
              <a:off x="765175" y="5254625"/>
              <a:ext cx="1906588" cy="833438"/>
            </a:xfrm>
            <a:prstGeom prst="homePlate">
              <a:avLst>
                <a:gd name="adj" fmla="val 32493"/>
              </a:avLst>
            </a:prstGeom>
            <a:gradFill rotWithShape="0">
              <a:gsLst>
                <a:gs pos="0">
                  <a:srgbClr val="A3AE36">
                    <a:gamma/>
                    <a:shade val="45882"/>
                    <a:invGamma/>
                  </a:srgbClr>
                </a:gs>
                <a:gs pos="50000">
                  <a:srgbClr val="A3AE36"/>
                </a:gs>
                <a:gs pos="100000">
                  <a:srgbClr val="A3AE36">
                    <a:gamma/>
                    <a:shade val="45882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outerShdw dist="45791" dir="2021404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GB" altLang="en-US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 </a:t>
              </a: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Channel </a:t>
              </a:r>
              <a:endParaRPr lang="en-GB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  <a:p>
              <a:pPr algn="ctr">
                <a:defRPr/>
              </a:pPr>
              <a:r>
                <a:rPr lang="en-GB" altLang="ko-KR" sz="1600" b="1" i="1">
                  <a:solidFill>
                    <a:srgbClr val="FFFFFF"/>
                  </a:solidFill>
                  <a:latin typeface="Arial" panose="020B0604020202020204" pitchFamily="34" charset="0"/>
                  <a:ea typeface="Gulim" panose="020B0600000101010101" charset="-127"/>
                </a:rPr>
                <a:t>Enhancement</a:t>
              </a:r>
              <a:endParaRPr lang="en-US" altLang="ko-KR" sz="1600" b="1" i="1">
                <a:solidFill>
                  <a:srgbClr val="FFFFFF"/>
                </a:solidFill>
                <a:latin typeface="Arial" panose="020B0604020202020204" pitchFamily="34" charset="0"/>
                <a:ea typeface="Gulim" panose="020B0600000101010101" charset="-127"/>
              </a:endParaRPr>
            </a:p>
          </p:txBody>
        </p:sp>
        <p:sp>
          <p:nvSpPr>
            <p:cNvPr id="9" name="Line 48"/>
            <p:cNvSpPr>
              <a:spLocks noChangeShapeType="1"/>
            </p:cNvSpPr>
            <p:nvPr/>
          </p:nvSpPr>
          <p:spPr bwMode="auto">
            <a:xfrm>
              <a:off x="693738" y="5024438"/>
              <a:ext cx="7685087" cy="0"/>
            </a:xfrm>
            <a:prstGeom prst="line">
              <a:avLst/>
            </a:prstGeom>
            <a:noFill/>
            <a:ln w="28575">
              <a:solidFill>
                <a:srgbClr val="DDDDDD"/>
              </a:solidFill>
              <a:prstDash val="sysDot"/>
              <a:rou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Oval 49"/>
            <p:cNvSpPr>
              <a:spLocks noChangeArrowheads="1"/>
            </p:cNvSpPr>
            <p:nvPr/>
          </p:nvSpPr>
          <p:spPr bwMode="auto">
            <a:xfrm>
              <a:off x="771525" y="5283200"/>
              <a:ext cx="7461250" cy="280988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Oval 50"/>
            <p:cNvSpPr>
              <a:spLocks noChangeArrowheads="1"/>
            </p:cNvSpPr>
            <p:nvPr/>
          </p:nvSpPr>
          <p:spPr bwMode="auto">
            <a:xfrm>
              <a:off x="2455863" y="5349875"/>
              <a:ext cx="4664075" cy="13811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Oval 51"/>
            <p:cNvSpPr>
              <a:spLocks noChangeArrowheads="1"/>
            </p:cNvSpPr>
            <p:nvPr/>
          </p:nvSpPr>
          <p:spPr bwMode="auto">
            <a:xfrm>
              <a:off x="560388" y="5930900"/>
              <a:ext cx="4664075" cy="13811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3" name="Group 52"/>
            <p:cNvGrpSpPr/>
            <p:nvPr/>
          </p:nvGrpSpPr>
          <p:grpSpPr bwMode="auto">
            <a:xfrm>
              <a:off x="1703388" y="1830388"/>
              <a:ext cx="1447800" cy="1520825"/>
              <a:chOff x="1969" y="1904"/>
              <a:chExt cx="829" cy="871"/>
            </a:xfrm>
          </p:grpSpPr>
          <p:sp>
            <p:nvSpPr>
              <p:cNvPr id="14" name="Oval 53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" name="Oval 54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778DED"/>
                  </a:gs>
                  <a:gs pos="100000">
                    <a:srgbClr val="37416D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 sz="13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Development</a:t>
                </a:r>
                <a:endParaRPr lang="en-US" altLang="ko-KR" sz="13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16" name="Oval 55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7" name="Group 56"/>
            <p:cNvGrpSpPr/>
            <p:nvPr/>
          </p:nvGrpSpPr>
          <p:grpSpPr bwMode="auto">
            <a:xfrm>
              <a:off x="2870200" y="1917700"/>
              <a:ext cx="1447800" cy="1520825"/>
              <a:chOff x="1969" y="1904"/>
              <a:chExt cx="829" cy="871"/>
            </a:xfrm>
          </p:grpSpPr>
          <p:sp>
            <p:nvSpPr>
              <p:cNvPr id="18" name="Oval 57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" name="Oval 58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778DED"/>
                  </a:gs>
                  <a:gs pos="100000">
                    <a:srgbClr val="37416D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 sz="13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Implementation</a:t>
                </a:r>
                <a:endParaRPr lang="en-US" altLang="ko-KR" sz="13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0" name="Oval 59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1" name="Group 60"/>
            <p:cNvGrpSpPr/>
            <p:nvPr/>
          </p:nvGrpSpPr>
          <p:grpSpPr bwMode="auto">
            <a:xfrm>
              <a:off x="3509963" y="2770188"/>
              <a:ext cx="1447800" cy="1520825"/>
              <a:chOff x="1969" y="1904"/>
              <a:chExt cx="829" cy="871"/>
            </a:xfrm>
          </p:grpSpPr>
          <p:sp>
            <p:nvSpPr>
              <p:cNvPr id="22" name="Oval 61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" name="Oval 62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778DED"/>
                  </a:gs>
                  <a:gs pos="100000">
                    <a:srgbClr val="37416D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Evaluation</a:t>
                </a:r>
                <a:endParaRPr lang="en-US" altLang="ko-KR" sz="14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4" name="Oval 63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" name="Group 64"/>
            <p:cNvGrpSpPr/>
            <p:nvPr/>
          </p:nvGrpSpPr>
          <p:grpSpPr bwMode="auto">
            <a:xfrm>
              <a:off x="925513" y="2678113"/>
              <a:ext cx="1447800" cy="1520825"/>
              <a:chOff x="1969" y="1904"/>
              <a:chExt cx="829" cy="871"/>
            </a:xfrm>
          </p:grpSpPr>
          <p:sp>
            <p:nvSpPr>
              <p:cNvPr id="26" name="Oval 65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" name="Oval 66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778DED"/>
                  </a:gs>
                  <a:gs pos="100000">
                    <a:srgbClr val="37416D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Design</a:t>
                </a:r>
                <a:endParaRPr lang="en-US" altLang="ko-KR" sz="14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8" name="Oval 67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" name="Group 68"/>
            <p:cNvGrpSpPr/>
            <p:nvPr/>
          </p:nvGrpSpPr>
          <p:grpSpPr bwMode="auto">
            <a:xfrm>
              <a:off x="1017588" y="3733800"/>
              <a:ext cx="1447800" cy="1520825"/>
              <a:chOff x="1969" y="1904"/>
              <a:chExt cx="829" cy="871"/>
            </a:xfrm>
          </p:grpSpPr>
          <p:sp>
            <p:nvSpPr>
              <p:cNvPr id="30" name="Oval 69"/>
              <p:cNvSpPr>
                <a:spLocks noChangeArrowheads="1"/>
              </p:cNvSpPr>
              <p:nvPr/>
            </p:nvSpPr>
            <p:spPr bwMode="auto">
              <a:xfrm>
                <a:off x="2022" y="2448"/>
                <a:ext cx="776" cy="327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60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" name="Oval 70"/>
              <p:cNvSpPr>
                <a:spLocks noChangeArrowheads="1"/>
              </p:cNvSpPr>
              <p:nvPr/>
            </p:nvSpPr>
            <p:spPr bwMode="auto">
              <a:xfrm>
                <a:off x="1969" y="1904"/>
                <a:ext cx="709" cy="708"/>
              </a:xfrm>
              <a:prstGeom prst="ellipse">
                <a:avLst/>
              </a:prstGeom>
              <a:gradFill rotWithShape="1">
                <a:gsLst>
                  <a:gs pos="0">
                    <a:srgbClr val="778DED"/>
                  </a:gs>
                  <a:gs pos="100000">
                    <a:srgbClr val="37416D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Analysis</a:t>
                </a:r>
                <a:endParaRPr lang="en-US" altLang="ko-KR" sz="140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32" name="Oval 71"/>
              <p:cNvSpPr>
                <a:spLocks noChangeArrowheads="1"/>
              </p:cNvSpPr>
              <p:nvPr/>
            </p:nvSpPr>
            <p:spPr bwMode="auto">
              <a:xfrm>
                <a:off x="2046" y="2000"/>
                <a:ext cx="163" cy="17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33" name="Picture 72" descr="유리질감_링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150" y="1582738"/>
              <a:ext cx="3729038" cy="351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 Box 73"/>
            <p:cNvSpPr txBox="1">
              <a:spLocks noChangeArrowheads="1"/>
            </p:cNvSpPr>
            <p:nvPr/>
          </p:nvSpPr>
          <p:spPr bwMode="auto">
            <a:xfrm>
              <a:off x="871538" y="6224588"/>
              <a:ext cx="1128712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charset="-127"/>
                  <a:ea typeface="Gulim" panose="020B0600000101010101" charset="-127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ko-KR" altLang="en-US" sz="1000">
                  <a:solidFill>
                    <a:srgbClr val="969696"/>
                  </a:solidFill>
                </a:rPr>
                <a:t>자료참고 </a:t>
              </a:r>
              <a:r>
                <a:rPr lang="en-US" altLang="ko-KR" sz="1000">
                  <a:solidFill>
                    <a:srgbClr val="969696"/>
                  </a:solidFill>
                </a:rPr>
                <a:t>: PwC</a:t>
              </a:r>
              <a:endParaRPr lang="en-US" altLang="ko-KR" sz="1000">
                <a:solidFill>
                  <a:srgbClr val="969696"/>
                </a:solidFill>
              </a:endParaRPr>
            </a:p>
          </p:txBody>
        </p:sp>
        <p:sp>
          <p:nvSpPr>
            <p:cNvPr id="35" name="Rectangle 74"/>
            <p:cNvSpPr>
              <a:spLocks noChangeArrowheads="1"/>
            </p:cNvSpPr>
            <p:nvPr/>
          </p:nvSpPr>
          <p:spPr bwMode="auto">
            <a:xfrm>
              <a:off x="5224463" y="4686300"/>
              <a:ext cx="23939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b="1" i="1">
                  <a:solidFill>
                    <a:srgbClr val="66CCFF"/>
                  </a:solidFill>
                  <a:latin typeface="Arial" panose="020B0604020202020204" pitchFamily="34" charset="0"/>
                </a:rPr>
                <a:t>eBiz Transformation</a:t>
              </a:r>
              <a:endParaRPr kumimoji="0" lang="en-GB" altLang="ko-KR" b="1" i="1">
                <a:solidFill>
                  <a:srgbClr val="66CCFF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WPS 演示</Application>
  <PresentationFormat>全屏显示(4:3)</PresentationFormat>
  <Paragraphs>69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Gulim</vt:lpstr>
      <vt:lpstr>HY헤드라인M</vt:lpstr>
      <vt:lpstr>Arial</vt:lpstr>
      <vt:lpstr>Malgun Gothic</vt:lpstr>
      <vt:lpstr>Arial Unicode MS</vt:lpstr>
      <vt:lpstr>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admin</cp:lastModifiedBy>
  <cp:revision>1345</cp:revision>
  <dcterms:created xsi:type="dcterms:W3CDTF">2009-02-11T05:37:00Z</dcterms:created>
  <dcterms:modified xsi:type="dcterms:W3CDTF">2017-11-02T07:53:27Z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KSOProductBuildVer">
    <vt:lpwstr>2052-10.1.0.6874</vt:lpwstr>
  </property>
</Properties>
</file>