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08" r:id="rId3"/>
    <p:sldId id="40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110" d="100"/>
          <a:sy n="110" d="100"/>
        </p:scale>
        <p:origin x="-184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2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2"/>
          <p:cNvSpPr/>
          <p:nvPr/>
        </p:nvSpPr>
        <p:spPr bwMode="auto">
          <a:xfrm>
            <a:off x="1125538" y="1196752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FFFFFF">
              <a:alpha val="10001"/>
            </a:srgbClr>
          </a:solidFill>
          <a:ln w="1016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1357313" y="1514252"/>
            <a:ext cx="116998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Define</a:t>
            </a:r>
            <a:endParaRPr kumimoji="0" lang="en-US" altLang="ko-KR" sz="1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7" name="Freeform 4"/>
          <p:cNvSpPr/>
          <p:nvPr/>
        </p:nvSpPr>
        <p:spPr bwMode="auto">
          <a:xfrm>
            <a:off x="3652838" y="1196752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FFFFFF">
              <a:alpha val="10001"/>
            </a:srgbClr>
          </a:solidFill>
          <a:ln w="1016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5"/>
          <p:cNvSpPr/>
          <p:nvPr/>
        </p:nvSpPr>
        <p:spPr bwMode="auto">
          <a:xfrm>
            <a:off x="6129338" y="1196752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139AFF">
              <a:alpha val="30000"/>
            </a:srgbClr>
          </a:solidFill>
          <a:ln w="114300" cap="flat" cmpd="sng">
            <a:solidFill>
              <a:srgbClr val="139A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6"/>
          <p:cNvSpPr/>
          <p:nvPr/>
        </p:nvSpPr>
        <p:spPr bwMode="auto">
          <a:xfrm>
            <a:off x="1125538" y="3685952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FDB602">
              <a:alpha val="30000"/>
            </a:srgbClr>
          </a:solidFill>
          <a:ln w="114300" cap="flat" cmpd="sng">
            <a:solidFill>
              <a:srgbClr val="F7B60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7"/>
          <p:cNvSpPr/>
          <p:nvPr/>
        </p:nvSpPr>
        <p:spPr bwMode="auto">
          <a:xfrm>
            <a:off x="3652838" y="3685952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FFFFFF">
              <a:alpha val="10001"/>
            </a:srgbClr>
          </a:solidFill>
          <a:ln w="1016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8"/>
          <p:cNvSpPr/>
          <p:nvPr/>
        </p:nvSpPr>
        <p:spPr bwMode="auto">
          <a:xfrm>
            <a:off x="6129338" y="3685952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FFFFFF">
              <a:alpha val="10001"/>
            </a:srgbClr>
          </a:solidFill>
          <a:ln w="1016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2" name="Group 9"/>
          <p:cNvGrpSpPr/>
          <p:nvPr/>
        </p:nvGrpSpPr>
        <p:grpSpPr bwMode="auto">
          <a:xfrm>
            <a:off x="2887663" y="2047652"/>
            <a:ext cx="576262" cy="244475"/>
            <a:chOff x="249" y="2061"/>
            <a:chExt cx="363" cy="154"/>
          </a:xfrm>
        </p:grpSpPr>
        <p:grpSp>
          <p:nvGrpSpPr>
            <p:cNvPr id="53" name="Group 138"/>
            <p:cNvGrpSpPr/>
            <p:nvPr/>
          </p:nvGrpSpPr>
          <p:grpSpPr bwMode="auto">
            <a:xfrm>
              <a:off x="249" y="2061"/>
              <a:ext cx="154" cy="154"/>
              <a:chOff x="1661" y="2750"/>
              <a:chExt cx="250" cy="250"/>
            </a:xfrm>
          </p:grpSpPr>
          <p:sp>
            <p:nvSpPr>
              <p:cNvPr id="55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56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54" name="Line 13"/>
            <p:cNvSpPr>
              <a:spLocks noChangeShapeType="1"/>
            </p:cNvSpPr>
            <p:nvPr/>
          </p:nvSpPr>
          <p:spPr bwMode="auto">
            <a:xfrm>
              <a:off x="385" y="2136"/>
              <a:ext cx="227" cy="0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7" name="Group 14"/>
          <p:cNvGrpSpPr/>
          <p:nvPr/>
        </p:nvGrpSpPr>
        <p:grpSpPr bwMode="auto">
          <a:xfrm>
            <a:off x="5434013" y="2047652"/>
            <a:ext cx="576262" cy="244475"/>
            <a:chOff x="249" y="2061"/>
            <a:chExt cx="363" cy="154"/>
          </a:xfrm>
        </p:grpSpPr>
        <p:grpSp>
          <p:nvGrpSpPr>
            <p:cNvPr id="58" name="Group 138"/>
            <p:cNvGrpSpPr/>
            <p:nvPr/>
          </p:nvGrpSpPr>
          <p:grpSpPr bwMode="auto">
            <a:xfrm>
              <a:off x="249" y="2061"/>
              <a:ext cx="154" cy="154"/>
              <a:chOff x="1661" y="2750"/>
              <a:chExt cx="250" cy="250"/>
            </a:xfrm>
          </p:grpSpPr>
          <p:sp>
            <p:nvSpPr>
              <p:cNvPr id="60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61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59" name="Line 18"/>
            <p:cNvSpPr>
              <a:spLocks noChangeShapeType="1"/>
            </p:cNvSpPr>
            <p:nvPr/>
          </p:nvSpPr>
          <p:spPr bwMode="auto">
            <a:xfrm>
              <a:off x="385" y="2136"/>
              <a:ext cx="227" cy="0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Group 19"/>
          <p:cNvGrpSpPr/>
          <p:nvPr/>
        </p:nvGrpSpPr>
        <p:grpSpPr bwMode="auto">
          <a:xfrm>
            <a:off x="7018338" y="2969990"/>
            <a:ext cx="244475" cy="558800"/>
            <a:chOff x="1284" y="2061"/>
            <a:chExt cx="154" cy="352"/>
          </a:xfrm>
        </p:grpSpPr>
        <p:grpSp>
          <p:nvGrpSpPr>
            <p:cNvPr id="63" name="Group 138"/>
            <p:cNvGrpSpPr/>
            <p:nvPr/>
          </p:nvGrpSpPr>
          <p:grpSpPr bwMode="auto">
            <a:xfrm>
              <a:off x="1284" y="2061"/>
              <a:ext cx="154" cy="154"/>
              <a:chOff x="1661" y="2750"/>
              <a:chExt cx="250" cy="250"/>
            </a:xfrm>
          </p:grpSpPr>
          <p:sp>
            <p:nvSpPr>
              <p:cNvPr id="65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139A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66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64" name="Line 23"/>
            <p:cNvSpPr>
              <a:spLocks noChangeShapeType="1"/>
            </p:cNvSpPr>
            <p:nvPr/>
          </p:nvSpPr>
          <p:spPr bwMode="auto">
            <a:xfrm>
              <a:off x="1361" y="2181"/>
              <a:ext cx="0" cy="232"/>
            </a:xfrm>
            <a:prstGeom prst="line">
              <a:avLst/>
            </a:prstGeom>
            <a:noFill/>
            <a:ln w="19050" cap="rnd">
              <a:solidFill>
                <a:srgbClr val="0099FF"/>
              </a:solidFill>
              <a:prstDash val="sysDot"/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7" name="Group 24"/>
          <p:cNvGrpSpPr/>
          <p:nvPr/>
        </p:nvGrpSpPr>
        <p:grpSpPr bwMode="auto">
          <a:xfrm>
            <a:off x="5721350" y="4541615"/>
            <a:ext cx="571500" cy="244475"/>
            <a:chOff x="3651" y="3051"/>
            <a:chExt cx="360" cy="154"/>
          </a:xfrm>
        </p:grpSpPr>
        <p:grpSp>
          <p:nvGrpSpPr>
            <p:cNvPr id="68" name="Group 138"/>
            <p:cNvGrpSpPr/>
            <p:nvPr/>
          </p:nvGrpSpPr>
          <p:grpSpPr bwMode="auto">
            <a:xfrm>
              <a:off x="3857" y="3051"/>
              <a:ext cx="154" cy="154"/>
              <a:chOff x="1661" y="2750"/>
              <a:chExt cx="250" cy="250"/>
            </a:xfrm>
          </p:grpSpPr>
          <p:sp>
            <p:nvSpPr>
              <p:cNvPr id="70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71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>
              <a:off x="3651" y="3121"/>
              <a:ext cx="227" cy="0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2" name="Group 29"/>
          <p:cNvGrpSpPr/>
          <p:nvPr/>
        </p:nvGrpSpPr>
        <p:grpSpPr bwMode="auto">
          <a:xfrm>
            <a:off x="3248025" y="4541615"/>
            <a:ext cx="571500" cy="244475"/>
            <a:chOff x="3651" y="3051"/>
            <a:chExt cx="360" cy="154"/>
          </a:xfrm>
        </p:grpSpPr>
        <p:grpSp>
          <p:nvGrpSpPr>
            <p:cNvPr id="73" name="Group 138"/>
            <p:cNvGrpSpPr/>
            <p:nvPr/>
          </p:nvGrpSpPr>
          <p:grpSpPr bwMode="auto">
            <a:xfrm>
              <a:off x="3857" y="3051"/>
              <a:ext cx="154" cy="154"/>
              <a:chOff x="1661" y="2750"/>
              <a:chExt cx="250" cy="250"/>
            </a:xfrm>
          </p:grpSpPr>
          <p:sp>
            <p:nvSpPr>
              <p:cNvPr id="75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76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74" name="Line 33"/>
            <p:cNvSpPr>
              <a:spLocks noChangeShapeType="1"/>
            </p:cNvSpPr>
            <p:nvPr/>
          </p:nvSpPr>
          <p:spPr bwMode="auto">
            <a:xfrm>
              <a:off x="3651" y="3121"/>
              <a:ext cx="227" cy="0"/>
            </a:xfrm>
            <a:prstGeom prst="line">
              <a:avLst/>
            </a:prstGeom>
            <a:noFill/>
            <a:ln w="19050" cap="rnd">
              <a:solidFill>
                <a:srgbClr val="FFFFFF"/>
              </a:solidFill>
              <a:prstDash val="sysDot"/>
              <a:round/>
              <a:head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7" name="TextBox 57"/>
          <p:cNvSpPr txBox="1">
            <a:spLocks noChangeArrowheads="1"/>
          </p:cNvSpPr>
          <p:nvPr/>
        </p:nvSpPr>
        <p:spPr bwMode="auto">
          <a:xfrm>
            <a:off x="1357313" y="1939702"/>
            <a:ext cx="1347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</a:rPr>
              <a:t>Define project goals and customer needs. </a:t>
            </a:r>
            <a:endParaRPr kumimoji="0" lang="ko-KR" altLang="en-US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78" name="TextBox 57"/>
          <p:cNvSpPr txBox="1">
            <a:spLocks noChangeArrowheads="1"/>
          </p:cNvSpPr>
          <p:nvPr/>
        </p:nvSpPr>
        <p:spPr bwMode="auto">
          <a:xfrm>
            <a:off x="3862388" y="1939702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</a:rPr>
              <a:t>Measure customer requirements, review industry and competitor benchmarks. </a:t>
            </a:r>
            <a:endParaRPr kumimoji="0" lang="ko-KR" altLang="en-US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79" name="Rectangle 36"/>
          <p:cNvSpPr>
            <a:spLocks noChangeArrowheads="1"/>
          </p:cNvSpPr>
          <p:nvPr/>
        </p:nvSpPr>
        <p:spPr bwMode="auto">
          <a:xfrm>
            <a:off x="3862388" y="1514252"/>
            <a:ext cx="116998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Measure</a:t>
            </a:r>
            <a:endParaRPr kumimoji="0" lang="en-US" altLang="ko-KR" sz="1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80" name="TextBox 57"/>
          <p:cNvSpPr txBox="1">
            <a:spLocks noChangeArrowheads="1"/>
          </p:cNvSpPr>
          <p:nvPr/>
        </p:nvSpPr>
        <p:spPr bwMode="auto">
          <a:xfrm>
            <a:off x="6343650" y="1939702"/>
            <a:ext cx="1584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solidFill>
                  <a:srgbClr val="89CCFF"/>
                </a:solidFill>
                <a:latin typeface="Arial" panose="020B0604020202020204" pitchFamily="34" charset="0"/>
                <a:ea typeface="Gulim" panose="020B0600000101010101" pitchFamily="34" charset="-127"/>
              </a:rPr>
              <a:t>Review information, generate concepts and develop processes. </a:t>
            </a:r>
            <a:endParaRPr lang="ko-KR" altLang="en-US" sz="1000">
              <a:solidFill>
                <a:srgbClr val="89CCFF"/>
              </a:solidFill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81" name="Rectangle 38"/>
          <p:cNvSpPr>
            <a:spLocks noChangeArrowheads="1"/>
          </p:cNvSpPr>
          <p:nvPr/>
        </p:nvSpPr>
        <p:spPr bwMode="auto">
          <a:xfrm>
            <a:off x="6343650" y="1514252"/>
            <a:ext cx="1169988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solidFill>
                  <a:srgbClr val="139AFF"/>
                </a:solidFill>
                <a:latin typeface="Arial" panose="020B0604020202020204" pitchFamily="34" charset="0"/>
              </a:rPr>
              <a:t>Analyze</a:t>
            </a:r>
            <a:endParaRPr lang="en-US" altLang="ko-KR" sz="1600" b="1">
              <a:solidFill>
                <a:srgbClr val="139AFF"/>
              </a:solidFill>
              <a:latin typeface="Arial" panose="020B0604020202020204" pitchFamily="34" charset="0"/>
            </a:endParaRPr>
          </a:p>
        </p:txBody>
      </p:sp>
      <p:sp>
        <p:nvSpPr>
          <p:cNvPr id="82" name="TextBox 57"/>
          <p:cNvSpPr txBox="1">
            <a:spLocks noChangeArrowheads="1"/>
          </p:cNvSpPr>
          <p:nvPr/>
        </p:nvSpPr>
        <p:spPr bwMode="auto">
          <a:xfrm>
            <a:off x="6343650" y="4422552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</a:rPr>
              <a:t>Review risks and financial, begin build of models, analyze ongoing development. </a:t>
            </a:r>
            <a:endParaRPr kumimoji="0" lang="ko-KR" altLang="en-US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83" name="Rectangle 40"/>
          <p:cNvSpPr>
            <a:spLocks noChangeArrowheads="1"/>
          </p:cNvSpPr>
          <p:nvPr/>
        </p:nvSpPr>
        <p:spPr bwMode="auto">
          <a:xfrm>
            <a:off x="6343650" y="3997102"/>
            <a:ext cx="1169988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Design</a:t>
            </a:r>
            <a:endParaRPr kumimoji="0" lang="en-US" altLang="ko-KR" sz="1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84" name="TextBox 57"/>
          <p:cNvSpPr txBox="1">
            <a:spLocks noChangeArrowheads="1"/>
          </p:cNvSpPr>
          <p:nvPr/>
        </p:nvSpPr>
        <p:spPr bwMode="auto">
          <a:xfrm>
            <a:off x="3862388" y="4422552"/>
            <a:ext cx="1584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Gulim" panose="020B0600000101010101" pitchFamily="34" charset="-127"/>
              </a:rPr>
              <a:t>Review initial design, test for tolerances, optimize design </a:t>
            </a:r>
            <a:endParaRPr kumimoji="0" lang="ko-KR" altLang="en-US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85" name="Rectangle 42"/>
          <p:cNvSpPr>
            <a:spLocks noChangeArrowheads="1"/>
          </p:cNvSpPr>
          <p:nvPr/>
        </p:nvSpPr>
        <p:spPr bwMode="auto">
          <a:xfrm>
            <a:off x="3862388" y="3997102"/>
            <a:ext cx="116998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ko-KR" sz="16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t>Optimize</a:t>
            </a:r>
            <a:endParaRPr kumimoji="0" lang="en-US" altLang="ko-KR" sz="16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86" name="TextBox 57"/>
          <p:cNvSpPr txBox="1">
            <a:spLocks noChangeArrowheads="1"/>
          </p:cNvSpPr>
          <p:nvPr/>
        </p:nvSpPr>
        <p:spPr bwMode="auto">
          <a:xfrm>
            <a:off x="1357313" y="4422552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solidFill>
                  <a:srgbClr val="FBD77D"/>
                </a:solidFill>
                <a:latin typeface="Arial" panose="020B0604020202020204" pitchFamily="34" charset="0"/>
                <a:ea typeface="Gulim" panose="020B0600000101010101" pitchFamily="34" charset="-127"/>
              </a:rPr>
              <a:t>Review initial design specifications and predictions against final product. </a:t>
            </a:r>
            <a:endParaRPr lang="ko-KR" altLang="en-US" sz="1000">
              <a:solidFill>
                <a:srgbClr val="FBD77D"/>
              </a:solidFill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87" name="Rectangle 44"/>
          <p:cNvSpPr>
            <a:spLocks noChangeArrowheads="1"/>
          </p:cNvSpPr>
          <p:nvPr/>
        </p:nvSpPr>
        <p:spPr bwMode="auto">
          <a:xfrm>
            <a:off x="1357313" y="3997102"/>
            <a:ext cx="1435100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solidFill>
                  <a:srgbClr val="F7B60D"/>
                </a:solidFill>
                <a:latin typeface="Arial" panose="020B0604020202020204" pitchFamily="34" charset="0"/>
              </a:rPr>
              <a:t>Verification</a:t>
            </a:r>
            <a:endParaRPr lang="ko-KR" altLang="en-US" sz="1600" b="1">
              <a:solidFill>
                <a:srgbClr val="F7B60D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2"/>
          <p:cNvSpPr/>
          <p:nvPr/>
        </p:nvSpPr>
        <p:spPr bwMode="auto">
          <a:xfrm>
            <a:off x="6129338" y="1340768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139AFF">
              <a:alpha val="30000"/>
            </a:srgbClr>
          </a:solidFill>
          <a:ln w="114300" cap="flat" cmpd="sng">
            <a:solidFill>
              <a:srgbClr val="139A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Freeform 3"/>
          <p:cNvSpPr/>
          <p:nvPr/>
        </p:nvSpPr>
        <p:spPr bwMode="auto">
          <a:xfrm>
            <a:off x="1125538" y="3829968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FDB602">
              <a:alpha val="30000"/>
            </a:srgbClr>
          </a:solidFill>
          <a:ln w="114300" cap="flat" cmpd="sng">
            <a:solidFill>
              <a:srgbClr val="F7B60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TextBox 57"/>
          <p:cNvSpPr txBox="1">
            <a:spLocks noChangeArrowheads="1"/>
          </p:cNvSpPr>
          <p:nvPr/>
        </p:nvSpPr>
        <p:spPr bwMode="auto">
          <a:xfrm>
            <a:off x="6343650" y="2083718"/>
            <a:ext cx="1584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solidFill>
                  <a:srgbClr val="005EA4"/>
                </a:solidFill>
                <a:latin typeface="Arial" panose="020B0604020202020204" pitchFamily="34" charset="0"/>
                <a:ea typeface="Gulim" panose="020B0600000101010101" pitchFamily="34" charset="-127"/>
              </a:rPr>
              <a:t>Review information, generate concepts and develop processes. </a:t>
            </a:r>
            <a:endParaRPr lang="ko-KR" altLang="en-US" sz="1000">
              <a:solidFill>
                <a:srgbClr val="005EA4"/>
              </a:solidFill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6343650" y="1658268"/>
            <a:ext cx="1169988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solidFill>
                  <a:srgbClr val="139AFF"/>
                </a:solidFill>
                <a:latin typeface="Arial" panose="020B0604020202020204" pitchFamily="34" charset="0"/>
              </a:rPr>
              <a:t>Analyze</a:t>
            </a:r>
            <a:endParaRPr lang="en-US" altLang="ko-KR" sz="1600" b="1">
              <a:solidFill>
                <a:srgbClr val="139AFF"/>
              </a:solidFill>
              <a:latin typeface="Arial" panose="020B0604020202020204" pitchFamily="34" charset="0"/>
            </a:endParaRPr>
          </a:p>
        </p:txBody>
      </p:sp>
      <p:sp>
        <p:nvSpPr>
          <p:cNvPr id="49" name="TextBox 57"/>
          <p:cNvSpPr txBox="1">
            <a:spLocks noChangeArrowheads="1"/>
          </p:cNvSpPr>
          <p:nvPr/>
        </p:nvSpPr>
        <p:spPr bwMode="auto">
          <a:xfrm>
            <a:off x="1357313" y="4566568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solidFill>
                  <a:srgbClr val="CA9206"/>
                </a:solidFill>
                <a:latin typeface="Arial" panose="020B0604020202020204" pitchFamily="34" charset="0"/>
                <a:ea typeface="Gulim" panose="020B0600000101010101" pitchFamily="34" charset="-127"/>
              </a:rPr>
              <a:t>Review initial design specifications and predictions against final product. </a:t>
            </a:r>
            <a:endParaRPr lang="ko-KR" altLang="en-US" sz="1000">
              <a:solidFill>
                <a:srgbClr val="CA9206"/>
              </a:solidFill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1357313" y="4141118"/>
            <a:ext cx="1435100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solidFill>
                  <a:srgbClr val="F7B60D"/>
                </a:solidFill>
                <a:latin typeface="Arial" panose="020B0604020202020204" pitchFamily="34" charset="0"/>
              </a:rPr>
              <a:t>Verification</a:t>
            </a:r>
            <a:endParaRPr lang="ko-KR" altLang="en-US" sz="1600" b="1">
              <a:solidFill>
                <a:srgbClr val="F7B60D"/>
              </a:solidFill>
              <a:latin typeface="Arial" panose="020B0604020202020204" pitchFamily="34" charset="0"/>
            </a:endParaRPr>
          </a:p>
        </p:txBody>
      </p:sp>
      <p:sp>
        <p:nvSpPr>
          <p:cNvPr id="51" name="Freeform 8"/>
          <p:cNvSpPr/>
          <p:nvPr/>
        </p:nvSpPr>
        <p:spPr bwMode="auto">
          <a:xfrm>
            <a:off x="1125538" y="1340768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808080">
              <a:alpha val="10001"/>
            </a:srgbClr>
          </a:solidFill>
          <a:ln w="1016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1357313" y="1658268"/>
            <a:ext cx="116998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latin typeface="Arial" panose="020B0604020202020204" pitchFamily="34" charset="0"/>
              </a:rPr>
              <a:t>Define</a:t>
            </a:r>
            <a:endParaRPr lang="en-US" altLang="ko-KR" sz="1600" b="1">
              <a:latin typeface="Arial" panose="020B0604020202020204" pitchFamily="34" charset="0"/>
            </a:endParaRPr>
          </a:p>
        </p:txBody>
      </p:sp>
      <p:sp>
        <p:nvSpPr>
          <p:cNvPr id="53" name="Freeform 10"/>
          <p:cNvSpPr/>
          <p:nvPr/>
        </p:nvSpPr>
        <p:spPr bwMode="auto">
          <a:xfrm>
            <a:off x="3652838" y="1340768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808080">
              <a:alpha val="10001"/>
            </a:srgbClr>
          </a:solidFill>
          <a:ln w="1016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11"/>
          <p:cNvSpPr/>
          <p:nvPr/>
        </p:nvSpPr>
        <p:spPr bwMode="auto">
          <a:xfrm>
            <a:off x="3652838" y="3829968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808080">
              <a:alpha val="10001"/>
            </a:srgbClr>
          </a:solidFill>
          <a:ln w="1016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12"/>
          <p:cNvSpPr/>
          <p:nvPr/>
        </p:nvSpPr>
        <p:spPr bwMode="auto">
          <a:xfrm>
            <a:off x="6129338" y="3829968"/>
            <a:ext cx="1930400" cy="1930400"/>
          </a:xfrm>
          <a:custGeom>
            <a:avLst/>
            <a:gdLst>
              <a:gd name="T0" fmla="*/ 1228 w 1260"/>
              <a:gd name="T1" fmla="*/ 592 h 1260"/>
              <a:gd name="T2" fmla="*/ 1252 w 1260"/>
              <a:gd name="T3" fmla="*/ 514 h 1260"/>
              <a:gd name="T4" fmla="*/ 1260 w 1260"/>
              <a:gd name="T5" fmla="*/ 430 h 1260"/>
              <a:gd name="T6" fmla="*/ 1258 w 1260"/>
              <a:gd name="T7" fmla="*/ 386 h 1260"/>
              <a:gd name="T8" fmla="*/ 1240 w 1260"/>
              <a:gd name="T9" fmla="*/ 302 h 1260"/>
              <a:gd name="T10" fmla="*/ 1208 w 1260"/>
              <a:gd name="T11" fmla="*/ 226 h 1260"/>
              <a:gd name="T12" fmla="*/ 1162 w 1260"/>
              <a:gd name="T13" fmla="*/ 158 h 1260"/>
              <a:gd name="T14" fmla="*/ 1104 w 1260"/>
              <a:gd name="T15" fmla="*/ 98 h 1260"/>
              <a:gd name="T16" fmla="*/ 1034 w 1260"/>
              <a:gd name="T17" fmla="*/ 52 h 1260"/>
              <a:gd name="T18" fmla="*/ 958 w 1260"/>
              <a:gd name="T19" fmla="*/ 20 h 1260"/>
              <a:gd name="T20" fmla="*/ 874 w 1260"/>
              <a:gd name="T21" fmla="*/ 2 h 1260"/>
              <a:gd name="T22" fmla="*/ 830 w 1260"/>
              <a:gd name="T23" fmla="*/ 0 h 1260"/>
              <a:gd name="T24" fmla="*/ 756 w 1260"/>
              <a:gd name="T25" fmla="*/ 8 h 1260"/>
              <a:gd name="T26" fmla="*/ 684 w 1260"/>
              <a:gd name="T27" fmla="*/ 26 h 1260"/>
              <a:gd name="T28" fmla="*/ 576 w 1260"/>
              <a:gd name="T29" fmla="*/ 26 h 1260"/>
              <a:gd name="T30" fmla="*/ 504 w 1260"/>
              <a:gd name="T31" fmla="*/ 8 h 1260"/>
              <a:gd name="T32" fmla="*/ 430 w 1260"/>
              <a:gd name="T33" fmla="*/ 0 h 1260"/>
              <a:gd name="T34" fmla="*/ 386 w 1260"/>
              <a:gd name="T35" fmla="*/ 2 h 1260"/>
              <a:gd name="T36" fmla="*/ 302 w 1260"/>
              <a:gd name="T37" fmla="*/ 20 h 1260"/>
              <a:gd name="T38" fmla="*/ 226 w 1260"/>
              <a:gd name="T39" fmla="*/ 52 h 1260"/>
              <a:gd name="T40" fmla="*/ 156 w 1260"/>
              <a:gd name="T41" fmla="*/ 98 h 1260"/>
              <a:gd name="T42" fmla="*/ 98 w 1260"/>
              <a:gd name="T43" fmla="*/ 158 h 1260"/>
              <a:gd name="T44" fmla="*/ 52 w 1260"/>
              <a:gd name="T45" fmla="*/ 226 h 1260"/>
              <a:gd name="T46" fmla="*/ 20 w 1260"/>
              <a:gd name="T47" fmla="*/ 302 h 1260"/>
              <a:gd name="T48" fmla="*/ 2 w 1260"/>
              <a:gd name="T49" fmla="*/ 386 h 1260"/>
              <a:gd name="T50" fmla="*/ 0 w 1260"/>
              <a:gd name="T51" fmla="*/ 430 h 1260"/>
              <a:gd name="T52" fmla="*/ 8 w 1260"/>
              <a:gd name="T53" fmla="*/ 510 h 1260"/>
              <a:gd name="T54" fmla="*/ 28 w 1260"/>
              <a:gd name="T55" fmla="*/ 584 h 1260"/>
              <a:gd name="T56" fmla="*/ 28 w 1260"/>
              <a:gd name="T57" fmla="*/ 676 h 1260"/>
              <a:gd name="T58" fmla="*/ 8 w 1260"/>
              <a:gd name="T59" fmla="*/ 750 h 1260"/>
              <a:gd name="T60" fmla="*/ 0 w 1260"/>
              <a:gd name="T61" fmla="*/ 830 h 1260"/>
              <a:gd name="T62" fmla="*/ 2 w 1260"/>
              <a:gd name="T63" fmla="*/ 874 h 1260"/>
              <a:gd name="T64" fmla="*/ 20 w 1260"/>
              <a:gd name="T65" fmla="*/ 958 h 1260"/>
              <a:gd name="T66" fmla="*/ 52 w 1260"/>
              <a:gd name="T67" fmla="*/ 1036 h 1260"/>
              <a:gd name="T68" fmla="*/ 98 w 1260"/>
              <a:gd name="T69" fmla="*/ 1104 h 1260"/>
              <a:gd name="T70" fmla="*/ 156 w 1260"/>
              <a:gd name="T71" fmla="*/ 1162 h 1260"/>
              <a:gd name="T72" fmla="*/ 226 w 1260"/>
              <a:gd name="T73" fmla="*/ 1208 h 1260"/>
              <a:gd name="T74" fmla="*/ 302 w 1260"/>
              <a:gd name="T75" fmla="*/ 1240 h 1260"/>
              <a:gd name="T76" fmla="*/ 386 w 1260"/>
              <a:gd name="T77" fmla="*/ 1258 h 1260"/>
              <a:gd name="T78" fmla="*/ 430 w 1260"/>
              <a:gd name="T79" fmla="*/ 1260 h 1260"/>
              <a:gd name="T80" fmla="*/ 504 w 1260"/>
              <a:gd name="T81" fmla="*/ 1254 h 1260"/>
              <a:gd name="T82" fmla="*/ 576 w 1260"/>
              <a:gd name="T83" fmla="*/ 1234 h 1260"/>
              <a:gd name="T84" fmla="*/ 684 w 1260"/>
              <a:gd name="T85" fmla="*/ 1234 h 1260"/>
              <a:gd name="T86" fmla="*/ 754 w 1260"/>
              <a:gd name="T87" fmla="*/ 1254 h 1260"/>
              <a:gd name="T88" fmla="*/ 830 w 1260"/>
              <a:gd name="T89" fmla="*/ 1260 h 1260"/>
              <a:gd name="T90" fmla="*/ 874 w 1260"/>
              <a:gd name="T91" fmla="*/ 1258 h 1260"/>
              <a:gd name="T92" fmla="*/ 958 w 1260"/>
              <a:gd name="T93" fmla="*/ 1240 h 1260"/>
              <a:gd name="T94" fmla="*/ 1034 w 1260"/>
              <a:gd name="T95" fmla="*/ 1208 h 1260"/>
              <a:gd name="T96" fmla="*/ 1104 w 1260"/>
              <a:gd name="T97" fmla="*/ 1162 h 1260"/>
              <a:gd name="T98" fmla="*/ 1162 w 1260"/>
              <a:gd name="T99" fmla="*/ 1104 h 1260"/>
              <a:gd name="T100" fmla="*/ 1208 w 1260"/>
              <a:gd name="T101" fmla="*/ 1036 h 1260"/>
              <a:gd name="T102" fmla="*/ 1240 w 1260"/>
              <a:gd name="T103" fmla="*/ 958 h 1260"/>
              <a:gd name="T104" fmla="*/ 1258 w 1260"/>
              <a:gd name="T105" fmla="*/ 874 h 1260"/>
              <a:gd name="T106" fmla="*/ 1260 w 1260"/>
              <a:gd name="T107" fmla="*/ 830 h 1260"/>
              <a:gd name="T108" fmla="*/ 1252 w 1260"/>
              <a:gd name="T109" fmla="*/ 746 h 1260"/>
              <a:gd name="T110" fmla="*/ 1228 w 1260"/>
              <a:gd name="T111" fmla="*/ 668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1260">
                <a:moveTo>
                  <a:pt x="1228" y="592"/>
                </a:moveTo>
                <a:lnTo>
                  <a:pt x="1228" y="592"/>
                </a:lnTo>
                <a:lnTo>
                  <a:pt x="1242" y="554"/>
                </a:lnTo>
                <a:lnTo>
                  <a:pt x="1252" y="514"/>
                </a:lnTo>
                <a:lnTo>
                  <a:pt x="1258" y="472"/>
                </a:lnTo>
                <a:lnTo>
                  <a:pt x="1260" y="430"/>
                </a:lnTo>
                <a:lnTo>
                  <a:pt x="1260" y="430"/>
                </a:lnTo>
                <a:lnTo>
                  <a:pt x="1258" y="386"/>
                </a:lnTo>
                <a:lnTo>
                  <a:pt x="1250" y="344"/>
                </a:lnTo>
                <a:lnTo>
                  <a:pt x="1240" y="302"/>
                </a:lnTo>
                <a:lnTo>
                  <a:pt x="1226" y="264"/>
                </a:lnTo>
                <a:lnTo>
                  <a:pt x="1208" y="226"/>
                </a:lnTo>
                <a:lnTo>
                  <a:pt x="1186" y="190"/>
                </a:lnTo>
                <a:lnTo>
                  <a:pt x="1162" y="158"/>
                </a:lnTo>
                <a:lnTo>
                  <a:pt x="1134" y="126"/>
                </a:lnTo>
                <a:lnTo>
                  <a:pt x="1104" y="98"/>
                </a:lnTo>
                <a:lnTo>
                  <a:pt x="1070" y="74"/>
                </a:lnTo>
                <a:lnTo>
                  <a:pt x="1034" y="52"/>
                </a:lnTo>
                <a:lnTo>
                  <a:pt x="998" y="34"/>
                </a:lnTo>
                <a:lnTo>
                  <a:pt x="958" y="20"/>
                </a:lnTo>
                <a:lnTo>
                  <a:pt x="916" y="10"/>
                </a:lnTo>
                <a:lnTo>
                  <a:pt x="874" y="2"/>
                </a:lnTo>
                <a:lnTo>
                  <a:pt x="830" y="0"/>
                </a:lnTo>
                <a:lnTo>
                  <a:pt x="830" y="0"/>
                </a:lnTo>
                <a:lnTo>
                  <a:pt x="792" y="2"/>
                </a:lnTo>
                <a:lnTo>
                  <a:pt x="756" y="8"/>
                </a:lnTo>
                <a:lnTo>
                  <a:pt x="720" y="16"/>
                </a:lnTo>
                <a:lnTo>
                  <a:pt x="684" y="26"/>
                </a:lnTo>
                <a:lnTo>
                  <a:pt x="576" y="26"/>
                </a:lnTo>
                <a:lnTo>
                  <a:pt x="576" y="26"/>
                </a:lnTo>
                <a:lnTo>
                  <a:pt x="540" y="16"/>
                </a:lnTo>
                <a:lnTo>
                  <a:pt x="504" y="8"/>
                </a:lnTo>
                <a:lnTo>
                  <a:pt x="468" y="2"/>
                </a:lnTo>
                <a:lnTo>
                  <a:pt x="430" y="0"/>
                </a:lnTo>
                <a:lnTo>
                  <a:pt x="430" y="0"/>
                </a:lnTo>
                <a:lnTo>
                  <a:pt x="386" y="2"/>
                </a:lnTo>
                <a:lnTo>
                  <a:pt x="344" y="10"/>
                </a:lnTo>
                <a:lnTo>
                  <a:pt x="302" y="20"/>
                </a:lnTo>
                <a:lnTo>
                  <a:pt x="262" y="34"/>
                </a:lnTo>
                <a:lnTo>
                  <a:pt x="226" y="52"/>
                </a:lnTo>
                <a:lnTo>
                  <a:pt x="190" y="74"/>
                </a:lnTo>
                <a:lnTo>
                  <a:pt x="156" y="98"/>
                </a:lnTo>
                <a:lnTo>
                  <a:pt x="126" y="126"/>
                </a:lnTo>
                <a:lnTo>
                  <a:pt x="98" y="158"/>
                </a:lnTo>
                <a:lnTo>
                  <a:pt x="74" y="190"/>
                </a:lnTo>
                <a:lnTo>
                  <a:pt x="52" y="226"/>
                </a:lnTo>
                <a:lnTo>
                  <a:pt x="34" y="264"/>
                </a:lnTo>
                <a:lnTo>
                  <a:pt x="20" y="302"/>
                </a:lnTo>
                <a:lnTo>
                  <a:pt x="8" y="344"/>
                </a:lnTo>
                <a:lnTo>
                  <a:pt x="2" y="386"/>
                </a:lnTo>
                <a:lnTo>
                  <a:pt x="0" y="430"/>
                </a:lnTo>
                <a:lnTo>
                  <a:pt x="0" y="430"/>
                </a:lnTo>
                <a:lnTo>
                  <a:pt x="2" y="470"/>
                </a:lnTo>
                <a:lnTo>
                  <a:pt x="8" y="510"/>
                </a:lnTo>
                <a:lnTo>
                  <a:pt x="16" y="548"/>
                </a:lnTo>
                <a:lnTo>
                  <a:pt x="28" y="584"/>
                </a:lnTo>
                <a:lnTo>
                  <a:pt x="28" y="676"/>
                </a:lnTo>
                <a:lnTo>
                  <a:pt x="28" y="676"/>
                </a:lnTo>
                <a:lnTo>
                  <a:pt x="16" y="712"/>
                </a:lnTo>
                <a:lnTo>
                  <a:pt x="8" y="750"/>
                </a:lnTo>
                <a:lnTo>
                  <a:pt x="2" y="790"/>
                </a:lnTo>
                <a:lnTo>
                  <a:pt x="0" y="830"/>
                </a:lnTo>
                <a:lnTo>
                  <a:pt x="0" y="830"/>
                </a:lnTo>
                <a:lnTo>
                  <a:pt x="2" y="874"/>
                </a:lnTo>
                <a:lnTo>
                  <a:pt x="8" y="916"/>
                </a:lnTo>
                <a:lnTo>
                  <a:pt x="20" y="958"/>
                </a:lnTo>
                <a:lnTo>
                  <a:pt x="34" y="998"/>
                </a:lnTo>
                <a:lnTo>
                  <a:pt x="52" y="1036"/>
                </a:lnTo>
                <a:lnTo>
                  <a:pt x="74" y="1070"/>
                </a:lnTo>
                <a:lnTo>
                  <a:pt x="98" y="1104"/>
                </a:lnTo>
                <a:lnTo>
                  <a:pt x="126" y="1134"/>
                </a:lnTo>
                <a:lnTo>
                  <a:pt x="156" y="1162"/>
                </a:lnTo>
                <a:lnTo>
                  <a:pt x="190" y="1186"/>
                </a:lnTo>
                <a:lnTo>
                  <a:pt x="226" y="1208"/>
                </a:lnTo>
                <a:lnTo>
                  <a:pt x="262" y="1226"/>
                </a:lnTo>
                <a:lnTo>
                  <a:pt x="302" y="1240"/>
                </a:lnTo>
                <a:lnTo>
                  <a:pt x="344" y="1252"/>
                </a:lnTo>
                <a:lnTo>
                  <a:pt x="386" y="1258"/>
                </a:lnTo>
                <a:lnTo>
                  <a:pt x="430" y="1260"/>
                </a:lnTo>
                <a:lnTo>
                  <a:pt x="430" y="1260"/>
                </a:lnTo>
                <a:lnTo>
                  <a:pt x="468" y="1258"/>
                </a:lnTo>
                <a:lnTo>
                  <a:pt x="504" y="1254"/>
                </a:lnTo>
                <a:lnTo>
                  <a:pt x="540" y="1246"/>
                </a:lnTo>
                <a:lnTo>
                  <a:pt x="576" y="1234"/>
                </a:lnTo>
                <a:lnTo>
                  <a:pt x="684" y="1234"/>
                </a:lnTo>
                <a:lnTo>
                  <a:pt x="684" y="1234"/>
                </a:lnTo>
                <a:lnTo>
                  <a:pt x="718" y="1246"/>
                </a:lnTo>
                <a:lnTo>
                  <a:pt x="754" y="1254"/>
                </a:lnTo>
                <a:lnTo>
                  <a:pt x="792" y="1258"/>
                </a:lnTo>
                <a:lnTo>
                  <a:pt x="830" y="1260"/>
                </a:lnTo>
                <a:lnTo>
                  <a:pt x="830" y="1260"/>
                </a:lnTo>
                <a:lnTo>
                  <a:pt x="874" y="1258"/>
                </a:lnTo>
                <a:lnTo>
                  <a:pt x="916" y="1252"/>
                </a:lnTo>
                <a:lnTo>
                  <a:pt x="958" y="1240"/>
                </a:lnTo>
                <a:lnTo>
                  <a:pt x="998" y="1226"/>
                </a:lnTo>
                <a:lnTo>
                  <a:pt x="1034" y="1208"/>
                </a:lnTo>
                <a:lnTo>
                  <a:pt x="1070" y="1186"/>
                </a:lnTo>
                <a:lnTo>
                  <a:pt x="1104" y="1162"/>
                </a:lnTo>
                <a:lnTo>
                  <a:pt x="1134" y="1134"/>
                </a:lnTo>
                <a:lnTo>
                  <a:pt x="1162" y="1104"/>
                </a:lnTo>
                <a:lnTo>
                  <a:pt x="1186" y="1070"/>
                </a:lnTo>
                <a:lnTo>
                  <a:pt x="1208" y="1036"/>
                </a:lnTo>
                <a:lnTo>
                  <a:pt x="1226" y="998"/>
                </a:lnTo>
                <a:lnTo>
                  <a:pt x="1240" y="958"/>
                </a:lnTo>
                <a:lnTo>
                  <a:pt x="1250" y="916"/>
                </a:lnTo>
                <a:lnTo>
                  <a:pt x="1258" y="874"/>
                </a:lnTo>
                <a:lnTo>
                  <a:pt x="1260" y="830"/>
                </a:lnTo>
                <a:lnTo>
                  <a:pt x="1260" y="830"/>
                </a:lnTo>
                <a:lnTo>
                  <a:pt x="1258" y="788"/>
                </a:lnTo>
                <a:lnTo>
                  <a:pt x="1252" y="746"/>
                </a:lnTo>
                <a:lnTo>
                  <a:pt x="1242" y="706"/>
                </a:lnTo>
                <a:lnTo>
                  <a:pt x="1228" y="668"/>
                </a:lnTo>
                <a:lnTo>
                  <a:pt x="1228" y="592"/>
                </a:lnTo>
                <a:close/>
              </a:path>
            </a:pathLst>
          </a:custGeom>
          <a:solidFill>
            <a:srgbClr val="808080">
              <a:alpha val="10001"/>
            </a:srgbClr>
          </a:solidFill>
          <a:ln w="1016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6" name="Group 13"/>
          <p:cNvGrpSpPr/>
          <p:nvPr/>
        </p:nvGrpSpPr>
        <p:grpSpPr bwMode="auto">
          <a:xfrm>
            <a:off x="2887663" y="2191668"/>
            <a:ext cx="576262" cy="244475"/>
            <a:chOff x="249" y="2061"/>
            <a:chExt cx="363" cy="154"/>
          </a:xfrm>
        </p:grpSpPr>
        <p:grpSp>
          <p:nvGrpSpPr>
            <p:cNvPr id="57" name="Group 138"/>
            <p:cNvGrpSpPr/>
            <p:nvPr/>
          </p:nvGrpSpPr>
          <p:grpSpPr bwMode="auto">
            <a:xfrm>
              <a:off x="249" y="2061"/>
              <a:ext cx="154" cy="154"/>
              <a:chOff x="1661" y="2750"/>
              <a:chExt cx="250" cy="250"/>
            </a:xfrm>
          </p:grpSpPr>
          <p:sp>
            <p:nvSpPr>
              <p:cNvPr id="59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60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58" name="Line 17"/>
            <p:cNvSpPr>
              <a:spLocks noChangeShapeType="1"/>
            </p:cNvSpPr>
            <p:nvPr/>
          </p:nvSpPr>
          <p:spPr bwMode="auto">
            <a:xfrm>
              <a:off x="385" y="2136"/>
              <a:ext cx="227" cy="0"/>
            </a:xfrm>
            <a:prstGeom prst="line">
              <a:avLst/>
            </a:prstGeom>
            <a:noFill/>
            <a:ln w="19050" cap="rnd">
              <a:solidFill>
                <a:sysClr val="windowText" lastClr="000000"/>
              </a:solidFill>
              <a:prstDash val="sysDot"/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Group 18"/>
          <p:cNvGrpSpPr/>
          <p:nvPr/>
        </p:nvGrpSpPr>
        <p:grpSpPr bwMode="auto">
          <a:xfrm>
            <a:off x="7018338" y="3114006"/>
            <a:ext cx="244475" cy="558800"/>
            <a:chOff x="1284" y="2061"/>
            <a:chExt cx="154" cy="352"/>
          </a:xfrm>
        </p:grpSpPr>
        <p:grpSp>
          <p:nvGrpSpPr>
            <p:cNvPr id="62" name="Group 138"/>
            <p:cNvGrpSpPr/>
            <p:nvPr/>
          </p:nvGrpSpPr>
          <p:grpSpPr bwMode="auto">
            <a:xfrm>
              <a:off x="1284" y="2061"/>
              <a:ext cx="154" cy="154"/>
              <a:chOff x="1661" y="2750"/>
              <a:chExt cx="250" cy="250"/>
            </a:xfrm>
          </p:grpSpPr>
          <p:sp>
            <p:nvSpPr>
              <p:cNvPr id="64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rgbClr val="139A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65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63" name="Line 22"/>
            <p:cNvSpPr>
              <a:spLocks noChangeShapeType="1"/>
            </p:cNvSpPr>
            <p:nvPr/>
          </p:nvSpPr>
          <p:spPr bwMode="auto">
            <a:xfrm>
              <a:off x="1361" y="2181"/>
              <a:ext cx="0" cy="232"/>
            </a:xfrm>
            <a:prstGeom prst="line">
              <a:avLst/>
            </a:prstGeom>
            <a:noFill/>
            <a:ln w="19050" cap="rnd">
              <a:solidFill>
                <a:srgbClr val="0099FF"/>
              </a:solidFill>
              <a:prstDash val="sysDot"/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6" name="Group 23"/>
          <p:cNvGrpSpPr/>
          <p:nvPr/>
        </p:nvGrpSpPr>
        <p:grpSpPr bwMode="auto">
          <a:xfrm>
            <a:off x="5724525" y="4680868"/>
            <a:ext cx="571500" cy="244475"/>
            <a:chOff x="3651" y="3051"/>
            <a:chExt cx="360" cy="154"/>
          </a:xfrm>
        </p:grpSpPr>
        <p:grpSp>
          <p:nvGrpSpPr>
            <p:cNvPr id="67" name="Group 138"/>
            <p:cNvGrpSpPr/>
            <p:nvPr/>
          </p:nvGrpSpPr>
          <p:grpSpPr bwMode="auto">
            <a:xfrm>
              <a:off x="3857" y="3051"/>
              <a:ext cx="154" cy="154"/>
              <a:chOff x="1661" y="2750"/>
              <a:chExt cx="250" cy="250"/>
            </a:xfrm>
          </p:grpSpPr>
          <p:sp>
            <p:nvSpPr>
              <p:cNvPr id="69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70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>
              <a:off x="3651" y="3121"/>
              <a:ext cx="227" cy="0"/>
            </a:xfrm>
            <a:prstGeom prst="line">
              <a:avLst/>
            </a:prstGeom>
            <a:noFill/>
            <a:ln w="19050" cap="rnd">
              <a:solidFill>
                <a:sysClr val="windowText" lastClr="000000"/>
              </a:solidFill>
              <a:prstDash val="sysDot"/>
              <a:round/>
              <a:head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1" name="Group 28"/>
          <p:cNvGrpSpPr/>
          <p:nvPr/>
        </p:nvGrpSpPr>
        <p:grpSpPr bwMode="auto">
          <a:xfrm>
            <a:off x="3248025" y="4685631"/>
            <a:ext cx="571500" cy="244475"/>
            <a:chOff x="3651" y="3051"/>
            <a:chExt cx="360" cy="154"/>
          </a:xfrm>
        </p:grpSpPr>
        <p:grpSp>
          <p:nvGrpSpPr>
            <p:cNvPr id="72" name="Group 138"/>
            <p:cNvGrpSpPr/>
            <p:nvPr/>
          </p:nvGrpSpPr>
          <p:grpSpPr bwMode="auto">
            <a:xfrm>
              <a:off x="3857" y="3051"/>
              <a:ext cx="154" cy="154"/>
              <a:chOff x="1661" y="2750"/>
              <a:chExt cx="250" cy="250"/>
            </a:xfrm>
          </p:grpSpPr>
          <p:sp>
            <p:nvSpPr>
              <p:cNvPr id="74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75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73" name="Line 32"/>
            <p:cNvSpPr>
              <a:spLocks noChangeShapeType="1"/>
            </p:cNvSpPr>
            <p:nvPr/>
          </p:nvSpPr>
          <p:spPr bwMode="auto">
            <a:xfrm>
              <a:off x="3651" y="3121"/>
              <a:ext cx="227" cy="0"/>
            </a:xfrm>
            <a:prstGeom prst="line">
              <a:avLst/>
            </a:prstGeom>
            <a:noFill/>
            <a:ln w="19050" cap="rnd">
              <a:solidFill>
                <a:sysClr val="windowText" lastClr="000000"/>
              </a:solidFill>
              <a:prstDash val="sysDot"/>
              <a:round/>
              <a:head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6" name="TextBox 57"/>
          <p:cNvSpPr txBox="1">
            <a:spLocks noChangeArrowheads="1"/>
          </p:cNvSpPr>
          <p:nvPr/>
        </p:nvSpPr>
        <p:spPr bwMode="auto">
          <a:xfrm>
            <a:off x="1357313" y="2083718"/>
            <a:ext cx="13477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latin typeface="Arial" panose="020B0604020202020204" pitchFamily="34" charset="0"/>
                <a:ea typeface="Gulim" panose="020B0600000101010101" pitchFamily="34" charset="-127"/>
              </a:rPr>
              <a:t>Define project goals and customer needs. </a:t>
            </a:r>
            <a:endParaRPr lang="ko-KR" altLang="en-US" sz="1000"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77" name="TextBox 57"/>
          <p:cNvSpPr txBox="1">
            <a:spLocks noChangeArrowheads="1"/>
          </p:cNvSpPr>
          <p:nvPr/>
        </p:nvSpPr>
        <p:spPr bwMode="auto">
          <a:xfrm>
            <a:off x="3862388" y="2083718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latin typeface="Arial" panose="020B0604020202020204" pitchFamily="34" charset="0"/>
                <a:ea typeface="Gulim" panose="020B0600000101010101" pitchFamily="34" charset="-127"/>
              </a:rPr>
              <a:t>Measure customer requirements, review industry and competitor benchmarks. </a:t>
            </a:r>
            <a:endParaRPr lang="ko-KR" altLang="en-US" sz="1000"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78" name="Rectangle 35"/>
          <p:cNvSpPr>
            <a:spLocks noChangeArrowheads="1"/>
          </p:cNvSpPr>
          <p:nvPr/>
        </p:nvSpPr>
        <p:spPr bwMode="auto">
          <a:xfrm>
            <a:off x="3862388" y="1658268"/>
            <a:ext cx="116998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latin typeface="Arial" panose="020B0604020202020204" pitchFamily="34" charset="0"/>
              </a:rPr>
              <a:t>Measure</a:t>
            </a:r>
            <a:endParaRPr lang="en-US" altLang="ko-KR" sz="1600" b="1">
              <a:latin typeface="Arial" panose="020B0604020202020204" pitchFamily="34" charset="0"/>
            </a:endParaRPr>
          </a:p>
        </p:txBody>
      </p:sp>
      <p:sp>
        <p:nvSpPr>
          <p:cNvPr id="79" name="TextBox 57"/>
          <p:cNvSpPr txBox="1">
            <a:spLocks noChangeArrowheads="1"/>
          </p:cNvSpPr>
          <p:nvPr/>
        </p:nvSpPr>
        <p:spPr bwMode="auto">
          <a:xfrm>
            <a:off x="6343650" y="4566568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latin typeface="Arial" panose="020B0604020202020204" pitchFamily="34" charset="0"/>
                <a:ea typeface="Gulim" panose="020B0600000101010101" pitchFamily="34" charset="-127"/>
              </a:rPr>
              <a:t>Review risks and financial, begin build of models, analyze ongoing development. </a:t>
            </a:r>
            <a:endParaRPr lang="ko-KR" altLang="en-US" sz="1000"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80" name="Rectangle 37"/>
          <p:cNvSpPr>
            <a:spLocks noChangeArrowheads="1"/>
          </p:cNvSpPr>
          <p:nvPr/>
        </p:nvSpPr>
        <p:spPr bwMode="auto">
          <a:xfrm>
            <a:off x="6343650" y="4141118"/>
            <a:ext cx="1169988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latin typeface="Arial" panose="020B0604020202020204" pitchFamily="34" charset="0"/>
              </a:rPr>
              <a:t>Design</a:t>
            </a:r>
            <a:endParaRPr lang="en-US" altLang="ko-KR" sz="1600" b="1">
              <a:latin typeface="Arial" panose="020B0604020202020204" pitchFamily="34" charset="0"/>
            </a:endParaRPr>
          </a:p>
        </p:txBody>
      </p:sp>
      <p:sp>
        <p:nvSpPr>
          <p:cNvPr id="81" name="TextBox 57"/>
          <p:cNvSpPr txBox="1">
            <a:spLocks noChangeArrowheads="1"/>
          </p:cNvSpPr>
          <p:nvPr/>
        </p:nvSpPr>
        <p:spPr bwMode="auto">
          <a:xfrm>
            <a:off x="3862388" y="4566568"/>
            <a:ext cx="1584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tailEnd type="oval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9pPr>
          </a:lstStyle>
          <a:p>
            <a:r>
              <a:rPr lang="en-US" altLang="ko-KR" sz="1000">
                <a:latin typeface="Arial" panose="020B0604020202020204" pitchFamily="34" charset="0"/>
                <a:ea typeface="Gulim" panose="020B0600000101010101" pitchFamily="34" charset="-127"/>
              </a:rPr>
              <a:t>Review initial design, test for tolerances, optimize design </a:t>
            </a:r>
            <a:endParaRPr lang="ko-KR" altLang="en-US" sz="1000">
              <a:latin typeface="Arial" panose="020B0604020202020204" pitchFamily="34" charset="0"/>
              <a:ea typeface="Gulim" panose="020B0600000101010101" pitchFamily="34" charset="-127"/>
            </a:endParaRPr>
          </a:p>
        </p:txBody>
      </p:sp>
      <p:sp>
        <p:nvSpPr>
          <p:cNvPr id="82" name="Rectangle 39"/>
          <p:cNvSpPr>
            <a:spLocks noChangeArrowheads="1"/>
          </p:cNvSpPr>
          <p:nvPr/>
        </p:nvSpPr>
        <p:spPr bwMode="auto">
          <a:xfrm>
            <a:off x="3862388" y="4141118"/>
            <a:ext cx="1169987" cy="3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600" b="1">
                <a:latin typeface="Arial" panose="020B0604020202020204" pitchFamily="34" charset="0"/>
              </a:rPr>
              <a:t>Optimize</a:t>
            </a:r>
            <a:endParaRPr lang="en-US" altLang="ko-KR" sz="1600" b="1">
              <a:latin typeface="Arial" panose="020B0604020202020204" pitchFamily="34" charset="0"/>
            </a:endParaRPr>
          </a:p>
        </p:txBody>
      </p:sp>
      <p:grpSp>
        <p:nvGrpSpPr>
          <p:cNvPr id="83" name="Group 40"/>
          <p:cNvGrpSpPr/>
          <p:nvPr/>
        </p:nvGrpSpPr>
        <p:grpSpPr bwMode="auto">
          <a:xfrm>
            <a:off x="5416550" y="2191668"/>
            <a:ext cx="576263" cy="244475"/>
            <a:chOff x="249" y="2061"/>
            <a:chExt cx="363" cy="154"/>
          </a:xfrm>
        </p:grpSpPr>
        <p:grpSp>
          <p:nvGrpSpPr>
            <p:cNvPr id="84" name="Group 138"/>
            <p:cNvGrpSpPr/>
            <p:nvPr/>
          </p:nvGrpSpPr>
          <p:grpSpPr bwMode="auto">
            <a:xfrm>
              <a:off x="249" y="2061"/>
              <a:ext cx="154" cy="154"/>
              <a:chOff x="1661" y="2750"/>
              <a:chExt cx="250" cy="250"/>
            </a:xfrm>
          </p:grpSpPr>
          <p:sp>
            <p:nvSpPr>
              <p:cNvPr id="86" name="Oval 139"/>
              <p:cNvSpPr>
                <a:spLocks noChangeArrowheads="1"/>
              </p:cNvSpPr>
              <p:nvPr/>
            </p:nvSpPr>
            <p:spPr bwMode="auto">
              <a:xfrm>
                <a:off x="1661" y="2750"/>
                <a:ext cx="250" cy="250"/>
              </a:xfrm>
              <a:prstGeom prst="ellipse">
                <a:avLst/>
              </a:pr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  <p:sp>
            <p:nvSpPr>
              <p:cNvPr id="87" name="Oval 140"/>
              <p:cNvSpPr>
                <a:spLocks noChangeArrowheads="1"/>
              </p:cNvSpPr>
              <p:nvPr/>
            </p:nvSpPr>
            <p:spPr bwMode="auto">
              <a:xfrm>
                <a:off x="1729" y="2818"/>
                <a:ext cx="114" cy="114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016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ko-KR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algun Gothic" panose="020B0503020000020004" pitchFamily="50" charset="-127"/>
                  <a:ea typeface="Malgun Gothic" panose="020B0503020000020004" pitchFamily="50" charset="-127"/>
                </a:endParaRPr>
              </a:p>
            </p:txBody>
          </p:sp>
        </p:grpSp>
        <p:sp>
          <p:nvSpPr>
            <p:cNvPr id="85" name="Line 44"/>
            <p:cNvSpPr>
              <a:spLocks noChangeShapeType="1"/>
            </p:cNvSpPr>
            <p:nvPr/>
          </p:nvSpPr>
          <p:spPr bwMode="auto">
            <a:xfrm>
              <a:off x="385" y="2136"/>
              <a:ext cx="227" cy="0"/>
            </a:xfrm>
            <a:prstGeom prst="line">
              <a:avLst/>
            </a:prstGeom>
            <a:noFill/>
            <a:ln w="19050" cap="rnd">
              <a:solidFill>
                <a:sysClr val="windowText" lastClr="000000"/>
              </a:solidFill>
              <a:prstDash val="sysDot"/>
              <a:rou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876</Words>
  <Application>WPS 演示</Application>
  <PresentationFormat>全屏显示(4:3)</PresentationFormat>
  <Paragraphs>48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Malgun Gothic</vt:lpstr>
      <vt:lpstr>Gulim</vt:lpstr>
      <vt:lpstr>Arial</vt:lpstr>
      <vt:lpstr>Arial Unicode MS</vt:lpstr>
      <vt:lpstr>第一PPT模板网：www.1ppt.com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1289</cp:revision>
  <dcterms:created xsi:type="dcterms:W3CDTF">2009-02-11T05:37:00Z</dcterms:created>
  <dcterms:modified xsi:type="dcterms:W3CDTF">2017-11-02T08:50:44Z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