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96" r:id="rId3"/>
    <p:sldId id="39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2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1606550" y="1340768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C0C0C0">
              <a:alpha val="10001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067175" y="1340768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C0C0C0">
              <a:alpha val="10001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6575425" y="1340768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DB602">
              <a:alpha val="10001"/>
            </a:srgbClr>
          </a:solidFill>
          <a:ln w="19050" cap="rnd" algn="ctr">
            <a:solidFill>
              <a:srgbClr val="F7B60D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903538" y="4141118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C0C0C0">
              <a:alpha val="10001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338763" y="4141118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C0C0C0">
              <a:alpha val="10001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7" name="TextBox 57"/>
          <p:cNvSpPr txBox="1">
            <a:spLocks noChangeArrowheads="1"/>
          </p:cNvSpPr>
          <p:nvPr/>
        </p:nvSpPr>
        <p:spPr bwMode="auto">
          <a:xfrm>
            <a:off x="5616575" y="4230018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chemeClr val="bg1"/>
                </a:solidFill>
                <a:latin typeface="Arial Black" panose="020B0A04020102020204" pitchFamily="34" charset="0"/>
              </a:rPr>
              <a:t>Optimize</a:t>
            </a:r>
            <a:endParaRPr kumimoji="0" lang="ko-KR" altLang="en-US" sz="14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57"/>
          <p:cNvSpPr txBox="1">
            <a:spLocks noChangeArrowheads="1"/>
          </p:cNvSpPr>
          <p:nvPr/>
        </p:nvSpPr>
        <p:spPr bwMode="auto">
          <a:xfrm>
            <a:off x="5613400" y="4577680"/>
            <a:ext cx="14525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chemeClr val="bg1"/>
                </a:solidFill>
                <a:latin typeface="Arial" panose="020B0604020202020204" pitchFamily="34" charset="0"/>
              </a:rPr>
              <a:t>Review initial design, test for tolerances, optimize design </a:t>
            </a:r>
            <a:endParaRPr kumimoji="0" lang="ko-KR" altLang="en-US" sz="11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57"/>
          <p:cNvSpPr txBox="1">
            <a:spLocks noChangeArrowheads="1"/>
          </p:cNvSpPr>
          <p:nvPr/>
        </p:nvSpPr>
        <p:spPr bwMode="auto">
          <a:xfrm>
            <a:off x="3181350" y="4230018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chemeClr val="bg1"/>
                </a:solidFill>
                <a:latin typeface="Arial Black" panose="020B0A04020102020204" pitchFamily="34" charset="0"/>
              </a:rPr>
              <a:t>Analyze</a:t>
            </a:r>
            <a:endParaRPr kumimoji="0" lang="ko-KR" altLang="en-US" sz="14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TextBox 57"/>
          <p:cNvSpPr txBox="1">
            <a:spLocks noChangeArrowheads="1"/>
          </p:cNvSpPr>
          <p:nvPr/>
        </p:nvSpPr>
        <p:spPr bwMode="auto">
          <a:xfrm>
            <a:off x="3178175" y="4577680"/>
            <a:ext cx="14525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chemeClr val="bg1"/>
                </a:solidFill>
                <a:latin typeface="Arial" panose="020B0604020202020204" pitchFamily="34" charset="0"/>
              </a:rPr>
              <a:t>Review information, generate concepts and develop processes. </a:t>
            </a:r>
            <a:endParaRPr kumimoji="0" lang="ko-KR" altLang="en-US" sz="11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-323850" y="3626768"/>
            <a:ext cx="8915400" cy="0"/>
          </a:xfrm>
          <a:prstGeom prst="line">
            <a:avLst/>
          </a:prstGeom>
          <a:noFill/>
          <a:ln w="101600">
            <a:solidFill>
              <a:schemeClr val="bg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506413" y="4141118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139AFF">
              <a:alpha val="10001"/>
            </a:srgbClr>
          </a:solidFill>
          <a:ln w="19050" cap="rnd" algn="ctr">
            <a:solidFill>
              <a:srgbClr val="139AFF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600"/>
          </a:p>
        </p:txBody>
      </p:sp>
      <p:grpSp>
        <p:nvGrpSpPr>
          <p:cNvPr id="13" name="Group 13"/>
          <p:cNvGrpSpPr/>
          <p:nvPr/>
        </p:nvGrpSpPr>
        <p:grpSpPr bwMode="auto">
          <a:xfrm>
            <a:off x="1730375" y="2715543"/>
            <a:ext cx="244475" cy="1030287"/>
            <a:chOff x="1090" y="1759"/>
            <a:chExt cx="154" cy="649"/>
          </a:xfrm>
        </p:grpSpPr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1170" y="1759"/>
              <a:ext cx="2" cy="56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15" name="Group 138"/>
            <p:cNvGrpSpPr/>
            <p:nvPr/>
          </p:nvGrpSpPr>
          <p:grpSpPr bwMode="auto">
            <a:xfrm>
              <a:off x="1090" y="2254"/>
              <a:ext cx="154" cy="154"/>
              <a:chOff x="1661" y="2750"/>
              <a:chExt cx="250" cy="250"/>
            </a:xfrm>
          </p:grpSpPr>
          <p:sp>
            <p:nvSpPr>
              <p:cNvPr id="16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17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  <p:grpSp>
        <p:nvGrpSpPr>
          <p:cNvPr id="18" name="Group 18"/>
          <p:cNvGrpSpPr/>
          <p:nvPr/>
        </p:nvGrpSpPr>
        <p:grpSpPr bwMode="auto">
          <a:xfrm>
            <a:off x="4191000" y="2723480"/>
            <a:ext cx="244475" cy="1031875"/>
            <a:chOff x="2640" y="1764"/>
            <a:chExt cx="154" cy="650"/>
          </a:xfrm>
        </p:grpSpPr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2714" y="1764"/>
              <a:ext cx="2" cy="5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20" name="Group 138"/>
            <p:cNvGrpSpPr/>
            <p:nvPr/>
          </p:nvGrpSpPr>
          <p:grpSpPr bwMode="auto">
            <a:xfrm>
              <a:off x="2640" y="2260"/>
              <a:ext cx="154" cy="154"/>
              <a:chOff x="1661" y="2750"/>
              <a:chExt cx="250" cy="250"/>
            </a:xfrm>
          </p:grpSpPr>
          <p:sp>
            <p:nvSpPr>
              <p:cNvPr id="21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22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  <p:sp>
        <p:nvSpPr>
          <p:cNvPr id="23" name="TextBox 57"/>
          <p:cNvSpPr txBox="1">
            <a:spLocks noChangeArrowheads="1"/>
          </p:cNvSpPr>
          <p:nvPr/>
        </p:nvSpPr>
        <p:spPr bwMode="auto">
          <a:xfrm>
            <a:off x="758825" y="4230018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rgbClr val="139AFF"/>
                </a:solidFill>
                <a:latin typeface="Arial Black" panose="020B0A04020102020204" pitchFamily="34" charset="0"/>
              </a:rPr>
              <a:t>Define</a:t>
            </a:r>
            <a:endParaRPr kumimoji="0" lang="ko-KR" altLang="en-US" sz="1400" b="1">
              <a:solidFill>
                <a:srgbClr val="139AFF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4" name="Group 24"/>
          <p:cNvGrpSpPr/>
          <p:nvPr/>
        </p:nvGrpSpPr>
        <p:grpSpPr bwMode="auto">
          <a:xfrm>
            <a:off x="2967038" y="3504530"/>
            <a:ext cx="244475" cy="906463"/>
            <a:chOff x="1869" y="2256"/>
            <a:chExt cx="154" cy="571"/>
          </a:xfrm>
        </p:grpSpPr>
        <p:sp>
          <p:nvSpPr>
            <p:cNvPr id="25" name="Line 25"/>
            <p:cNvSpPr>
              <a:spLocks noChangeShapeType="1"/>
            </p:cNvSpPr>
            <p:nvPr/>
          </p:nvSpPr>
          <p:spPr bwMode="auto">
            <a:xfrm flipH="1">
              <a:off x="1945" y="2336"/>
              <a:ext cx="2" cy="49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26" name="Group 138"/>
            <p:cNvGrpSpPr/>
            <p:nvPr/>
          </p:nvGrpSpPr>
          <p:grpSpPr bwMode="auto">
            <a:xfrm>
              <a:off x="1869" y="2256"/>
              <a:ext cx="154" cy="154"/>
              <a:chOff x="1661" y="2750"/>
              <a:chExt cx="250" cy="250"/>
            </a:xfrm>
          </p:grpSpPr>
          <p:sp>
            <p:nvSpPr>
              <p:cNvPr id="27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28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  <p:sp>
        <p:nvSpPr>
          <p:cNvPr id="29" name="TextBox 57"/>
          <p:cNvSpPr txBox="1">
            <a:spLocks noChangeArrowheads="1"/>
          </p:cNvSpPr>
          <p:nvPr/>
        </p:nvSpPr>
        <p:spPr bwMode="auto">
          <a:xfrm>
            <a:off x="1917700" y="2579018"/>
            <a:ext cx="13160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chemeClr val="bg1"/>
                </a:solidFill>
                <a:latin typeface="Arial Black" panose="020B0A04020102020204" pitchFamily="34" charset="0"/>
              </a:rPr>
              <a:t>Measure</a:t>
            </a:r>
            <a:endParaRPr kumimoji="0" lang="ko-KR" altLang="en-US" sz="14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TextBox 57"/>
          <p:cNvSpPr txBox="1">
            <a:spLocks noChangeArrowheads="1"/>
          </p:cNvSpPr>
          <p:nvPr/>
        </p:nvSpPr>
        <p:spPr bwMode="auto">
          <a:xfrm>
            <a:off x="755650" y="4577680"/>
            <a:ext cx="134778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rgbClr val="139AFF"/>
                </a:solidFill>
                <a:latin typeface="Arial" panose="020B0604020202020204" pitchFamily="34" charset="0"/>
              </a:rPr>
              <a:t>Define project goals and customer needs. </a:t>
            </a:r>
            <a:endParaRPr kumimoji="0" lang="ko-KR" altLang="en-US" sz="1100">
              <a:solidFill>
                <a:srgbClr val="139AFF"/>
              </a:solidFill>
              <a:latin typeface="Arial" panose="020B0604020202020204" pitchFamily="34" charset="0"/>
            </a:endParaRPr>
          </a:p>
        </p:txBody>
      </p:sp>
      <p:sp>
        <p:nvSpPr>
          <p:cNvPr id="31" name="TextBox 57"/>
          <p:cNvSpPr txBox="1">
            <a:spLocks noChangeArrowheads="1"/>
          </p:cNvSpPr>
          <p:nvPr/>
        </p:nvSpPr>
        <p:spPr bwMode="auto">
          <a:xfrm>
            <a:off x="1730375" y="1539205"/>
            <a:ext cx="1584325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chemeClr val="bg1"/>
                </a:solidFill>
                <a:latin typeface="Arial" panose="020B0604020202020204" pitchFamily="34" charset="0"/>
              </a:rPr>
              <a:t>Measure customer requirements, review industry and competitor benchmarks. </a:t>
            </a:r>
            <a:endParaRPr kumimoji="0" lang="ko-KR" altLang="en-US" sz="11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32" name="Group 32"/>
          <p:cNvGrpSpPr/>
          <p:nvPr/>
        </p:nvGrpSpPr>
        <p:grpSpPr bwMode="auto">
          <a:xfrm>
            <a:off x="6665913" y="2718718"/>
            <a:ext cx="244475" cy="1031875"/>
            <a:chOff x="4199" y="1761"/>
            <a:chExt cx="154" cy="650"/>
          </a:xfrm>
        </p:grpSpPr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H="1">
              <a:off x="4270" y="1761"/>
              <a:ext cx="2" cy="569"/>
            </a:xfrm>
            <a:prstGeom prst="line">
              <a:avLst/>
            </a:prstGeom>
            <a:noFill/>
            <a:ln w="19050">
              <a:solidFill>
                <a:srgbClr val="F7B60D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34" name="Group 138"/>
            <p:cNvGrpSpPr/>
            <p:nvPr/>
          </p:nvGrpSpPr>
          <p:grpSpPr bwMode="auto">
            <a:xfrm>
              <a:off x="4199" y="2257"/>
              <a:ext cx="154" cy="154"/>
              <a:chOff x="1661" y="2750"/>
              <a:chExt cx="250" cy="250"/>
            </a:xfrm>
          </p:grpSpPr>
          <p:sp>
            <p:nvSpPr>
              <p:cNvPr id="35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F9B6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36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  <p:grpSp>
        <p:nvGrpSpPr>
          <p:cNvPr id="37" name="Group 37"/>
          <p:cNvGrpSpPr/>
          <p:nvPr/>
        </p:nvGrpSpPr>
        <p:grpSpPr bwMode="auto">
          <a:xfrm>
            <a:off x="5407025" y="3509293"/>
            <a:ext cx="244475" cy="901700"/>
            <a:chOff x="3406" y="2259"/>
            <a:chExt cx="154" cy="568"/>
          </a:xfrm>
        </p:grpSpPr>
        <p:sp>
          <p:nvSpPr>
            <p:cNvPr id="38" name="Line 38"/>
            <p:cNvSpPr>
              <a:spLocks noChangeShapeType="1"/>
            </p:cNvSpPr>
            <p:nvPr/>
          </p:nvSpPr>
          <p:spPr bwMode="auto">
            <a:xfrm flipH="1">
              <a:off x="3479" y="2336"/>
              <a:ext cx="2" cy="49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39" name="Group 138"/>
            <p:cNvGrpSpPr/>
            <p:nvPr/>
          </p:nvGrpSpPr>
          <p:grpSpPr bwMode="auto">
            <a:xfrm>
              <a:off x="3406" y="2259"/>
              <a:ext cx="154" cy="154"/>
              <a:chOff x="1661" y="2750"/>
              <a:chExt cx="250" cy="250"/>
            </a:xfrm>
          </p:grpSpPr>
          <p:sp>
            <p:nvSpPr>
              <p:cNvPr id="40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41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  <p:sp>
        <p:nvSpPr>
          <p:cNvPr id="42" name="TextBox 57"/>
          <p:cNvSpPr txBox="1">
            <a:spLocks noChangeArrowheads="1"/>
          </p:cNvSpPr>
          <p:nvPr/>
        </p:nvSpPr>
        <p:spPr bwMode="auto">
          <a:xfrm>
            <a:off x="4368800" y="2586955"/>
            <a:ext cx="13160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chemeClr val="bg1"/>
                </a:solidFill>
                <a:latin typeface="Arial Black" panose="020B0A04020102020204" pitchFamily="34" charset="0"/>
              </a:rPr>
              <a:t>Design</a:t>
            </a:r>
            <a:endParaRPr kumimoji="0" lang="ko-KR" altLang="en-US" sz="14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TextBox 57"/>
          <p:cNvSpPr txBox="1">
            <a:spLocks noChangeArrowheads="1"/>
          </p:cNvSpPr>
          <p:nvPr/>
        </p:nvSpPr>
        <p:spPr bwMode="auto">
          <a:xfrm>
            <a:off x="4181475" y="1547143"/>
            <a:ext cx="1584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chemeClr val="bg1"/>
                </a:solidFill>
                <a:latin typeface="Arial" panose="020B0604020202020204" pitchFamily="34" charset="0"/>
              </a:rPr>
              <a:t>Review risks and financial, begin build of models, analyze ongoing development. </a:t>
            </a:r>
            <a:endParaRPr kumimoji="0" lang="ko-KR" altLang="en-US" sz="11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4" name="TextBox 57"/>
          <p:cNvSpPr txBox="1">
            <a:spLocks noChangeArrowheads="1"/>
          </p:cNvSpPr>
          <p:nvPr/>
        </p:nvSpPr>
        <p:spPr bwMode="auto">
          <a:xfrm>
            <a:off x="6859588" y="2574255"/>
            <a:ext cx="13160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rgbClr val="F9B60D"/>
                </a:solidFill>
                <a:latin typeface="Arial Black" panose="020B0A04020102020204" pitchFamily="34" charset="0"/>
              </a:rPr>
              <a:t>Verification</a:t>
            </a:r>
            <a:endParaRPr kumimoji="0" lang="ko-KR" altLang="en-US" sz="1400" b="1">
              <a:solidFill>
                <a:srgbClr val="F9B60D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TextBox 57"/>
          <p:cNvSpPr txBox="1">
            <a:spLocks noChangeArrowheads="1"/>
          </p:cNvSpPr>
          <p:nvPr/>
        </p:nvSpPr>
        <p:spPr bwMode="auto">
          <a:xfrm>
            <a:off x="6672263" y="1701130"/>
            <a:ext cx="1584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rgbClr val="F9B60D"/>
                </a:solidFill>
                <a:latin typeface="Arial" panose="020B0604020202020204" pitchFamily="34" charset="0"/>
              </a:rPr>
              <a:t>Review initial design specifications and predictions against final product. </a:t>
            </a:r>
            <a:endParaRPr kumimoji="0" lang="ko-KR" altLang="en-US" sz="1100">
              <a:solidFill>
                <a:srgbClr val="F9B60D"/>
              </a:solidFill>
              <a:latin typeface="Arial" panose="020B0604020202020204" pitchFamily="34" charset="0"/>
            </a:endParaRPr>
          </a:p>
        </p:txBody>
      </p:sp>
      <p:grpSp>
        <p:nvGrpSpPr>
          <p:cNvPr id="46" name="Group 46"/>
          <p:cNvGrpSpPr/>
          <p:nvPr/>
        </p:nvGrpSpPr>
        <p:grpSpPr bwMode="auto">
          <a:xfrm>
            <a:off x="565150" y="3496593"/>
            <a:ext cx="244475" cy="914400"/>
            <a:chOff x="356" y="2251"/>
            <a:chExt cx="154" cy="576"/>
          </a:xfrm>
        </p:grpSpPr>
        <p:sp>
          <p:nvSpPr>
            <p:cNvPr id="47" name="Line 47"/>
            <p:cNvSpPr>
              <a:spLocks noChangeShapeType="1"/>
            </p:cNvSpPr>
            <p:nvPr/>
          </p:nvSpPr>
          <p:spPr bwMode="auto">
            <a:xfrm flipH="1">
              <a:off x="427" y="2336"/>
              <a:ext cx="2" cy="491"/>
            </a:xfrm>
            <a:prstGeom prst="line">
              <a:avLst/>
            </a:prstGeom>
            <a:noFill/>
            <a:ln w="19050">
              <a:solidFill>
                <a:srgbClr val="139AFF"/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600"/>
            </a:p>
          </p:txBody>
        </p:sp>
        <p:grpSp>
          <p:nvGrpSpPr>
            <p:cNvPr id="48" name="Group 138"/>
            <p:cNvGrpSpPr/>
            <p:nvPr/>
          </p:nvGrpSpPr>
          <p:grpSpPr bwMode="auto">
            <a:xfrm>
              <a:off x="356" y="2251"/>
              <a:ext cx="154" cy="154"/>
              <a:chOff x="1661" y="2750"/>
              <a:chExt cx="250" cy="250"/>
            </a:xfrm>
          </p:grpSpPr>
          <p:sp>
            <p:nvSpPr>
              <p:cNvPr id="49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139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50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kumimoji="0" lang="ko-KR" altLang="ko-KR" sz="1600"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utoShape 2"/>
          <p:cNvSpPr>
            <a:spLocks noChangeArrowheads="1"/>
          </p:cNvSpPr>
          <p:nvPr/>
        </p:nvSpPr>
        <p:spPr bwMode="auto">
          <a:xfrm>
            <a:off x="1605856" y="1268760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AutoShape 3"/>
          <p:cNvSpPr>
            <a:spLocks noChangeArrowheads="1"/>
          </p:cNvSpPr>
          <p:nvPr/>
        </p:nvSpPr>
        <p:spPr bwMode="auto">
          <a:xfrm>
            <a:off x="4066481" y="1268760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AutoShape 4"/>
          <p:cNvSpPr>
            <a:spLocks noChangeArrowheads="1"/>
          </p:cNvSpPr>
          <p:nvPr/>
        </p:nvSpPr>
        <p:spPr bwMode="auto">
          <a:xfrm>
            <a:off x="6574731" y="1268760"/>
            <a:ext cx="2173288" cy="1671637"/>
          </a:xfrm>
          <a:prstGeom prst="roundRect">
            <a:avLst>
              <a:gd name="adj" fmla="val 13009"/>
            </a:avLst>
          </a:prstGeom>
          <a:solidFill>
            <a:srgbClr val="FDB602">
              <a:alpha val="10001"/>
            </a:srgbClr>
          </a:solidFill>
          <a:ln w="19050" cap="rnd" algn="ctr">
            <a:solidFill>
              <a:srgbClr val="F7B60D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2902844" y="4081810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AutoShape 6"/>
          <p:cNvSpPr>
            <a:spLocks noChangeArrowheads="1"/>
          </p:cNvSpPr>
          <p:nvPr/>
        </p:nvSpPr>
        <p:spPr bwMode="auto">
          <a:xfrm>
            <a:off x="5338069" y="4081810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FFFFFF">
              <a:alpha val="30196"/>
            </a:srgbClr>
          </a:solidFill>
          <a:ln w="19050" cap="rnd" algn="ctr">
            <a:solidFill>
              <a:srgbClr val="9E9E9E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>
            <a:off x="5522219" y="3559522"/>
            <a:ext cx="3175" cy="779463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TextBox 57"/>
          <p:cNvSpPr txBox="1">
            <a:spLocks noChangeArrowheads="1"/>
          </p:cNvSpPr>
          <p:nvPr/>
        </p:nvSpPr>
        <p:spPr bwMode="auto">
          <a:xfrm>
            <a:off x="5615881" y="4158010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latin typeface="Arial Black" panose="020B0A04020102020204" pitchFamily="34" charset="0"/>
              </a:rPr>
              <a:t>Optimize</a:t>
            </a:r>
            <a:endParaRPr kumimoji="0" lang="ko-KR" altLang="en-US" sz="1400" b="1">
              <a:latin typeface="Arial Black" panose="020B0A04020102020204" pitchFamily="34" charset="0"/>
            </a:endParaRPr>
          </a:p>
        </p:txBody>
      </p:sp>
      <p:sp>
        <p:nvSpPr>
          <p:cNvPr id="52" name="TextBox 57"/>
          <p:cNvSpPr txBox="1">
            <a:spLocks noChangeArrowheads="1"/>
          </p:cNvSpPr>
          <p:nvPr/>
        </p:nvSpPr>
        <p:spPr bwMode="auto">
          <a:xfrm>
            <a:off x="5612706" y="4505672"/>
            <a:ext cx="14525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latin typeface="Arial" panose="020B0604020202020204" pitchFamily="34" charset="0"/>
              </a:rPr>
              <a:t>Review initial design, test for tolerances, optimize design </a:t>
            </a:r>
            <a:endParaRPr kumimoji="0" lang="ko-KR" altLang="en-US" sz="1100">
              <a:latin typeface="Arial" panose="020B0604020202020204" pitchFamily="34" charset="0"/>
            </a:endParaRPr>
          </a:p>
        </p:txBody>
      </p:sp>
      <p:sp>
        <p:nvSpPr>
          <p:cNvPr id="53" name="Line 10"/>
          <p:cNvSpPr>
            <a:spLocks noChangeShapeType="1"/>
          </p:cNvSpPr>
          <p:nvPr/>
        </p:nvSpPr>
        <p:spPr bwMode="auto">
          <a:xfrm flipH="1">
            <a:off x="3086994" y="3559522"/>
            <a:ext cx="3175" cy="779463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TextBox 57"/>
          <p:cNvSpPr txBox="1">
            <a:spLocks noChangeArrowheads="1"/>
          </p:cNvSpPr>
          <p:nvPr/>
        </p:nvSpPr>
        <p:spPr bwMode="auto">
          <a:xfrm>
            <a:off x="3180656" y="4158010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latin typeface="Arial Black" panose="020B0A04020102020204" pitchFamily="34" charset="0"/>
              </a:rPr>
              <a:t>Analyze</a:t>
            </a:r>
            <a:endParaRPr kumimoji="0" lang="ko-KR" altLang="en-US" sz="1400" b="1">
              <a:latin typeface="Arial Black" panose="020B0A04020102020204" pitchFamily="34" charset="0"/>
            </a:endParaRPr>
          </a:p>
        </p:txBody>
      </p:sp>
      <p:sp>
        <p:nvSpPr>
          <p:cNvPr id="55" name="TextBox 57"/>
          <p:cNvSpPr txBox="1">
            <a:spLocks noChangeArrowheads="1"/>
          </p:cNvSpPr>
          <p:nvPr/>
        </p:nvSpPr>
        <p:spPr bwMode="auto">
          <a:xfrm>
            <a:off x="3177481" y="4505672"/>
            <a:ext cx="14525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latin typeface="Arial" panose="020B0604020202020204" pitchFamily="34" charset="0"/>
              </a:rPr>
              <a:t>Review information, generate concepts and develop processes. </a:t>
            </a:r>
            <a:endParaRPr kumimoji="0" lang="ko-KR" altLang="en-US" sz="1100">
              <a:latin typeface="Arial" panose="020B0604020202020204" pitchFamily="34" charset="0"/>
            </a:endParaRPr>
          </a:p>
        </p:txBody>
      </p:sp>
      <p:sp>
        <p:nvSpPr>
          <p:cNvPr id="56" name="Line 13"/>
          <p:cNvSpPr>
            <a:spLocks noChangeShapeType="1"/>
          </p:cNvSpPr>
          <p:nvPr/>
        </p:nvSpPr>
        <p:spPr bwMode="auto">
          <a:xfrm>
            <a:off x="-324544" y="3554760"/>
            <a:ext cx="8915400" cy="0"/>
          </a:xfrm>
          <a:prstGeom prst="line">
            <a:avLst/>
          </a:prstGeom>
          <a:noFill/>
          <a:ln w="101600">
            <a:solidFill>
              <a:schemeClr val="tx2">
                <a:lumMod val="60000"/>
                <a:lumOff val="40000"/>
              </a:schemeClr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Line 14"/>
          <p:cNvSpPr>
            <a:spLocks noChangeShapeType="1"/>
          </p:cNvSpPr>
          <p:nvPr/>
        </p:nvSpPr>
        <p:spPr bwMode="auto">
          <a:xfrm flipH="1">
            <a:off x="6777931" y="2646710"/>
            <a:ext cx="3175" cy="903287"/>
          </a:xfrm>
          <a:prstGeom prst="line">
            <a:avLst/>
          </a:prstGeom>
          <a:noFill/>
          <a:ln w="19050">
            <a:solidFill>
              <a:srgbClr val="F7B60D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Line 15"/>
          <p:cNvSpPr>
            <a:spLocks noChangeShapeType="1"/>
          </p:cNvSpPr>
          <p:nvPr/>
        </p:nvSpPr>
        <p:spPr bwMode="auto">
          <a:xfrm flipH="1">
            <a:off x="4307781" y="2651472"/>
            <a:ext cx="3175" cy="903288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Line 16"/>
          <p:cNvSpPr>
            <a:spLocks noChangeShapeType="1"/>
          </p:cNvSpPr>
          <p:nvPr/>
        </p:nvSpPr>
        <p:spPr bwMode="auto">
          <a:xfrm flipH="1">
            <a:off x="1856681" y="2643535"/>
            <a:ext cx="3175" cy="903287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AutoShape 17"/>
          <p:cNvSpPr>
            <a:spLocks noChangeArrowheads="1"/>
          </p:cNvSpPr>
          <p:nvPr/>
        </p:nvSpPr>
        <p:spPr bwMode="auto">
          <a:xfrm>
            <a:off x="505719" y="4081810"/>
            <a:ext cx="2173287" cy="1671637"/>
          </a:xfrm>
          <a:prstGeom prst="roundRect">
            <a:avLst>
              <a:gd name="adj" fmla="val 13009"/>
            </a:avLst>
          </a:prstGeom>
          <a:solidFill>
            <a:srgbClr val="139AFF">
              <a:alpha val="10001"/>
            </a:srgbClr>
          </a:solidFill>
          <a:ln w="19050" cap="rnd" algn="ctr">
            <a:solidFill>
              <a:srgbClr val="139AFF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Line 18"/>
          <p:cNvSpPr>
            <a:spLocks noChangeShapeType="1"/>
          </p:cNvSpPr>
          <p:nvPr/>
        </p:nvSpPr>
        <p:spPr bwMode="auto">
          <a:xfrm flipH="1">
            <a:off x="677169" y="3559522"/>
            <a:ext cx="3175" cy="779463"/>
          </a:xfrm>
          <a:prstGeom prst="line">
            <a:avLst/>
          </a:prstGeom>
          <a:noFill/>
          <a:ln w="19050">
            <a:solidFill>
              <a:srgbClr val="139AFF"/>
            </a:solidFill>
            <a:prstDash val="sysDot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2" name="Group 138"/>
          <p:cNvGrpSpPr/>
          <p:nvPr/>
        </p:nvGrpSpPr>
        <p:grpSpPr bwMode="auto">
          <a:xfrm>
            <a:off x="1729681" y="3429347"/>
            <a:ext cx="244475" cy="244475"/>
            <a:chOff x="1661" y="2750"/>
            <a:chExt cx="250" cy="250"/>
          </a:xfrm>
        </p:grpSpPr>
        <p:sp>
          <p:nvSpPr>
            <p:cNvPr id="63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64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  <p:sp>
        <p:nvSpPr>
          <p:cNvPr id="65" name="TextBox 57"/>
          <p:cNvSpPr txBox="1">
            <a:spLocks noChangeArrowheads="1"/>
          </p:cNvSpPr>
          <p:nvPr/>
        </p:nvSpPr>
        <p:spPr bwMode="auto">
          <a:xfrm>
            <a:off x="758131" y="4158010"/>
            <a:ext cx="13477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rgbClr val="139AFF"/>
                </a:solidFill>
                <a:latin typeface="Arial Black" panose="020B0A04020102020204" pitchFamily="34" charset="0"/>
              </a:rPr>
              <a:t>Define</a:t>
            </a:r>
            <a:endParaRPr kumimoji="0" lang="ko-KR" altLang="en-US" sz="1400" b="1">
              <a:solidFill>
                <a:srgbClr val="139AFF"/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TextBox 57"/>
          <p:cNvSpPr txBox="1">
            <a:spLocks noChangeArrowheads="1"/>
          </p:cNvSpPr>
          <p:nvPr/>
        </p:nvSpPr>
        <p:spPr bwMode="auto">
          <a:xfrm>
            <a:off x="1917006" y="2507010"/>
            <a:ext cx="13160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latin typeface="Arial Black" panose="020B0A04020102020204" pitchFamily="34" charset="0"/>
              </a:rPr>
              <a:t>Measure</a:t>
            </a:r>
            <a:endParaRPr kumimoji="0" lang="ko-KR" altLang="en-US" sz="1400" b="1">
              <a:latin typeface="Arial Black" panose="020B0A04020102020204" pitchFamily="34" charset="0"/>
            </a:endParaRPr>
          </a:p>
        </p:txBody>
      </p:sp>
      <p:sp>
        <p:nvSpPr>
          <p:cNvPr id="67" name="TextBox 57"/>
          <p:cNvSpPr txBox="1">
            <a:spLocks noChangeArrowheads="1"/>
          </p:cNvSpPr>
          <p:nvPr/>
        </p:nvSpPr>
        <p:spPr bwMode="auto">
          <a:xfrm>
            <a:off x="754956" y="4505672"/>
            <a:ext cx="134778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rgbClr val="139AFF"/>
                </a:solidFill>
                <a:latin typeface="Arial" panose="020B0604020202020204" pitchFamily="34" charset="0"/>
              </a:rPr>
              <a:t>Define project goals and customer needs. </a:t>
            </a:r>
            <a:endParaRPr kumimoji="0" lang="ko-KR" altLang="en-US" sz="1100">
              <a:solidFill>
                <a:srgbClr val="139AFF"/>
              </a:solidFill>
              <a:latin typeface="Arial" panose="020B0604020202020204" pitchFamily="34" charset="0"/>
            </a:endParaRPr>
          </a:p>
        </p:txBody>
      </p:sp>
      <p:sp>
        <p:nvSpPr>
          <p:cNvPr id="68" name="TextBox 57"/>
          <p:cNvSpPr txBox="1">
            <a:spLocks noChangeArrowheads="1"/>
          </p:cNvSpPr>
          <p:nvPr/>
        </p:nvSpPr>
        <p:spPr bwMode="auto">
          <a:xfrm>
            <a:off x="1729681" y="1467197"/>
            <a:ext cx="1584325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latin typeface="Arial" panose="020B0604020202020204" pitchFamily="34" charset="0"/>
              </a:rPr>
              <a:t>Measure customer requirements, review industry and competitor benchmarks. </a:t>
            </a:r>
            <a:endParaRPr kumimoji="0" lang="ko-KR" altLang="en-US" sz="1100">
              <a:latin typeface="Arial" panose="020B0604020202020204" pitchFamily="34" charset="0"/>
            </a:endParaRPr>
          </a:p>
        </p:txBody>
      </p:sp>
      <p:grpSp>
        <p:nvGrpSpPr>
          <p:cNvPr id="69" name="Group 138"/>
          <p:cNvGrpSpPr/>
          <p:nvPr/>
        </p:nvGrpSpPr>
        <p:grpSpPr bwMode="auto">
          <a:xfrm>
            <a:off x="6665219" y="3434110"/>
            <a:ext cx="244475" cy="244475"/>
            <a:chOff x="1661" y="2750"/>
            <a:chExt cx="250" cy="250"/>
          </a:xfrm>
        </p:grpSpPr>
        <p:sp>
          <p:nvSpPr>
            <p:cNvPr id="70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F9B6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71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  <p:sp>
        <p:nvSpPr>
          <p:cNvPr id="72" name="TextBox 57"/>
          <p:cNvSpPr txBox="1">
            <a:spLocks noChangeArrowheads="1"/>
          </p:cNvSpPr>
          <p:nvPr/>
        </p:nvSpPr>
        <p:spPr bwMode="auto">
          <a:xfrm>
            <a:off x="4368106" y="2514947"/>
            <a:ext cx="13160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latin typeface="Arial Black" panose="020B0A04020102020204" pitchFamily="34" charset="0"/>
              </a:rPr>
              <a:t>Design</a:t>
            </a:r>
            <a:endParaRPr kumimoji="0" lang="ko-KR" altLang="en-US" sz="1400" b="1">
              <a:latin typeface="Arial Black" panose="020B0A04020102020204" pitchFamily="34" charset="0"/>
            </a:endParaRPr>
          </a:p>
        </p:txBody>
      </p:sp>
      <p:sp>
        <p:nvSpPr>
          <p:cNvPr id="73" name="TextBox 57"/>
          <p:cNvSpPr txBox="1">
            <a:spLocks noChangeArrowheads="1"/>
          </p:cNvSpPr>
          <p:nvPr/>
        </p:nvSpPr>
        <p:spPr bwMode="auto">
          <a:xfrm>
            <a:off x="4180781" y="1475135"/>
            <a:ext cx="1584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latin typeface="Arial" panose="020B0604020202020204" pitchFamily="34" charset="0"/>
              </a:rPr>
              <a:t>Review risks and financial, begin build of models, analyze ongoing development. </a:t>
            </a:r>
            <a:endParaRPr kumimoji="0" lang="ko-KR" altLang="en-US" sz="1100">
              <a:latin typeface="Arial" panose="020B0604020202020204" pitchFamily="34" charset="0"/>
            </a:endParaRPr>
          </a:p>
        </p:txBody>
      </p:sp>
      <p:sp>
        <p:nvSpPr>
          <p:cNvPr id="74" name="TextBox 57"/>
          <p:cNvSpPr txBox="1">
            <a:spLocks noChangeArrowheads="1"/>
          </p:cNvSpPr>
          <p:nvPr/>
        </p:nvSpPr>
        <p:spPr bwMode="auto">
          <a:xfrm>
            <a:off x="6858894" y="2502247"/>
            <a:ext cx="13160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400" b="1">
                <a:solidFill>
                  <a:srgbClr val="F9B60D"/>
                </a:solidFill>
                <a:latin typeface="Arial Black" panose="020B0A04020102020204" pitchFamily="34" charset="0"/>
              </a:rPr>
              <a:t>Verification</a:t>
            </a:r>
            <a:endParaRPr kumimoji="0" lang="ko-KR" altLang="en-US" sz="1400" b="1">
              <a:solidFill>
                <a:srgbClr val="F9B60D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TextBox 57"/>
          <p:cNvSpPr txBox="1">
            <a:spLocks noChangeArrowheads="1"/>
          </p:cNvSpPr>
          <p:nvPr/>
        </p:nvSpPr>
        <p:spPr bwMode="auto">
          <a:xfrm>
            <a:off x="6671569" y="1629122"/>
            <a:ext cx="15843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kumimoji="0" lang="en-US" altLang="ko-KR" sz="1100">
                <a:solidFill>
                  <a:srgbClr val="F9B60D"/>
                </a:solidFill>
                <a:latin typeface="Arial" panose="020B0604020202020204" pitchFamily="34" charset="0"/>
              </a:rPr>
              <a:t>Review initial design specifications and predictions against final product. </a:t>
            </a:r>
            <a:endParaRPr kumimoji="0" lang="ko-KR" altLang="en-US" sz="1100">
              <a:solidFill>
                <a:srgbClr val="F9B60D"/>
              </a:solidFill>
              <a:latin typeface="Arial" panose="020B0604020202020204" pitchFamily="34" charset="0"/>
            </a:endParaRPr>
          </a:p>
        </p:txBody>
      </p:sp>
      <p:grpSp>
        <p:nvGrpSpPr>
          <p:cNvPr id="76" name="Group 138"/>
          <p:cNvGrpSpPr/>
          <p:nvPr/>
        </p:nvGrpSpPr>
        <p:grpSpPr bwMode="auto">
          <a:xfrm>
            <a:off x="564456" y="3424585"/>
            <a:ext cx="244475" cy="244475"/>
            <a:chOff x="1661" y="2750"/>
            <a:chExt cx="250" cy="250"/>
          </a:xfrm>
        </p:grpSpPr>
        <p:sp>
          <p:nvSpPr>
            <p:cNvPr id="77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139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78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  <p:grpSp>
        <p:nvGrpSpPr>
          <p:cNvPr id="79" name="Group 138"/>
          <p:cNvGrpSpPr/>
          <p:nvPr/>
        </p:nvGrpSpPr>
        <p:grpSpPr bwMode="auto">
          <a:xfrm>
            <a:off x="2974281" y="3429347"/>
            <a:ext cx="244475" cy="244475"/>
            <a:chOff x="1661" y="2750"/>
            <a:chExt cx="250" cy="250"/>
          </a:xfrm>
        </p:grpSpPr>
        <p:sp>
          <p:nvSpPr>
            <p:cNvPr id="80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81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  <p:grpSp>
        <p:nvGrpSpPr>
          <p:cNvPr id="82" name="Group 138"/>
          <p:cNvGrpSpPr/>
          <p:nvPr/>
        </p:nvGrpSpPr>
        <p:grpSpPr bwMode="auto">
          <a:xfrm>
            <a:off x="4185544" y="3429347"/>
            <a:ext cx="244475" cy="244475"/>
            <a:chOff x="1661" y="2750"/>
            <a:chExt cx="250" cy="250"/>
          </a:xfrm>
        </p:grpSpPr>
        <p:sp>
          <p:nvSpPr>
            <p:cNvPr id="83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84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  <p:grpSp>
        <p:nvGrpSpPr>
          <p:cNvPr id="85" name="Group 138"/>
          <p:cNvGrpSpPr/>
          <p:nvPr/>
        </p:nvGrpSpPr>
        <p:grpSpPr bwMode="auto">
          <a:xfrm>
            <a:off x="5409506" y="3429347"/>
            <a:ext cx="244475" cy="244475"/>
            <a:chOff x="1661" y="2750"/>
            <a:chExt cx="250" cy="250"/>
          </a:xfrm>
        </p:grpSpPr>
        <p:sp>
          <p:nvSpPr>
            <p:cNvPr id="86" name="Oval 139"/>
            <p:cNvSpPr>
              <a:spLocks noChangeArrowheads="1"/>
            </p:cNvSpPr>
            <p:nvPr/>
          </p:nvSpPr>
          <p:spPr bwMode="auto">
            <a:xfrm>
              <a:off x="1661" y="2750"/>
              <a:ext cx="250" cy="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  <p:sp>
          <p:nvSpPr>
            <p:cNvPr id="87" name="Oval 140"/>
            <p:cNvSpPr>
              <a:spLocks noChangeArrowheads="1"/>
            </p:cNvSpPr>
            <p:nvPr/>
          </p:nvSpPr>
          <p:spPr bwMode="auto">
            <a:xfrm>
              <a:off x="1729" y="2818"/>
              <a:ext cx="114" cy="1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016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ko-KR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algun Gothic" panose="020B0503020000020004" pitchFamily="50" charset="-127"/>
                <a:ea typeface="Malgun Gothic" panose="020B0503020000020004" pitchFamily="50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876</Words>
  <Application>WPS 演示</Application>
  <PresentationFormat>全屏显示(4:3)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Malgun Gothic</vt:lpstr>
      <vt:lpstr>Arial Black</vt:lpstr>
      <vt:lpstr>Arial</vt:lpstr>
      <vt:lpstr>Arial Unicode MS</vt:lpstr>
      <vt:lpstr>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1290</cp:revision>
  <dcterms:created xsi:type="dcterms:W3CDTF">2009-02-11T05:37:00Z</dcterms:created>
  <dcterms:modified xsi:type="dcterms:W3CDTF">2017-11-02T08:43:31Z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